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2" r:id="rId4"/>
    <p:sldMasterId id="2147483684" r:id="rId5"/>
  </p:sldMasterIdLst>
  <p:notesMasterIdLst>
    <p:notesMasterId r:id="rId8"/>
  </p:notesMasterIdLst>
  <p:handoutMasterIdLst>
    <p:handoutMasterId r:id="rId9"/>
  </p:handoutMasterIdLst>
  <p:sldIdLst>
    <p:sldId id="262" r:id="rId6"/>
    <p:sldId id="259" r:id="rId7"/>
  </p:sldIdLst>
  <p:sldSz cx="7559675" cy="1069181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368"/>
    <a:srgbClr val="EF8D19"/>
    <a:srgbClr val="1698D9"/>
    <a:srgbClr val="2B73D9"/>
    <a:srgbClr val="335288"/>
    <a:srgbClr val="F6F7F7"/>
    <a:srgbClr val="F29D26"/>
    <a:srgbClr val="F6B53B"/>
    <a:srgbClr val="EAF1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2838BEF-8BB2-4498-84A7-C5851F593DF1}" styleName="中間スタイル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9"/>
    <p:restoredTop sz="96020" autoAdjust="0"/>
  </p:normalViewPr>
  <p:slideViewPr>
    <p:cSldViewPr snapToGrid="0" snapToObjects="1">
      <p:cViewPr>
        <p:scale>
          <a:sx n="100" d="100"/>
          <a:sy n="100" d="100"/>
        </p:scale>
        <p:origin x="136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3" d="100"/>
          <a:sy n="83" d="100"/>
        </p:scale>
        <p:origin x="393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ED31CD23-69A4-4942-98D5-03994B1C6B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848AD5E-72EF-4543-872B-8B8CB7152C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6F4F37-B32A-2E46-9BE8-592F7F7A703A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F6E23A8-77B1-D746-B872-3ADAB016B88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10A3048-1073-B747-9FEC-D6772748735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6794E1-3162-7E49-8A8D-8967A4F03DA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920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F4C92-A0BB-4D19-833A-7E7110332A83}" type="datetimeFigureOut">
              <a:rPr kumimoji="1" lang="ja-JP" altLang="en-US" smtClean="0"/>
              <a:t>2024/3/21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172584-903A-400E-AC4D-CC2509693ED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7898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72584-903A-400E-AC4D-CC2509693ED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390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72584-903A-400E-AC4D-CC2509693ED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031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976" y="1749795"/>
            <a:ext cx="6425724" cy="37223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960" y="5615678"/>
            <a:ext cx="5669756" cy="2581379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67" indent="0" algn="ctr">
              <a:buNone/>
              <a:defRPr sz="1653"/>
            </a:lvl2pPr>
            <a:lvl3pPr marL="755934" indent="0" algn="ctr">
              <a:buNone/>
              <a:defRPr sz="1488"/>
            </a:lvl3pPr>
            <a:lvl4pPr marL="1133902" indent="0" algn="ctr">
              <a:buNone/>
              <a:defRPr sz="1323"/>
            </a:lvl4pPr>
            <a:lvl5pPr marL="1511869" indent="0" algn="ctr">
              <a:buNone/>
              <a:defRPr sz="1323"/>
            </a:lvl5pPr>
            <a:lvl6pPr marL="1889836" indent="0" algn="ctr">
              <a:buNone/>
              <a:defRPr sz="1323"/>
            </a:lvl6pPr>
            <a:lvl7pPr marL="2267803" indent="0" algn="ctr">
              <a:buNone/>
              <a:defRPr sz="1323"/>
            </a:lvl7pPr>
            <a:lvl8pPr marL="2645771" indent="0" algn="ctr">
              <a:buNone/>
              <a:defRPr sz="1323"/>
            </a:lvl8pPr>
            <a:lvl9pPr marL="3023738" indent="0" algn="ctr">
              <a:buNone/>
              <a:defRPr sz="1323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112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8195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9893" y="569240"/>
            <a:ext cx="1630055" cy="906081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728" y="569240"/>
            <a:ext cx="4795669" cy="906081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73481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59B20D-D279-3141-8DBC-37BF15AF51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70550" cy="3722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4AAD296-B6FC-D644-B008-1EC37EB70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4988"/>
            <a:ext cx="5670550" cy="25828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A6F9E83-1A10-244B-BB33-5E6F959B0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534B3B2-364C-A241-AC5D-5E678B52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E16B8BA-33C8-594F-A89F-54F40FC94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07930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22E28E-D0AB-7346-99EE-3711D27A3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B43AA6-DB74-A54C-960C-250D35AC0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C6DB3C1-EF42-CD4E-B739-D979ED6D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8265984-C626-9C47-9FCF-803BFAD2E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C90E243-9C56-EE45-AECF-9058F1C10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825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31A42C-DFCE-B74A-94DB-7902A390B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9862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7CD0C32-6B16-814D-8C7C-7764508263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4863"/>
            <a:ext cx="6519862" cy="23383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667267A-D789-3C41-9241-A981CE3BB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CCEC25C-99FD-9D4C-AB96-B6BD2562A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0277BA6-7E23-2F4D-B985-70B0703D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56154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34EE99-BBD9-0445-8AA7-BEDA76803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0707D7A-D21B-5940-A2FC-99B346ED8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4525" cy="678338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72DD4C-9514-2841-B534-4131F0613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6038" y="2846388"/>
            <a:ext cx="3184525" cy="6783387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F6662DB-F642-FD41-A72D-B9D8DA4C0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9FA0261-8F1C-084E-A4EA-6D835A28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4CE3AC6-6EEB-154C-A9F7-4C25C0662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83077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BD09C6-4CFA-A047-90BE-BC11F043C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9863" cy="2065337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F8E51DC-CA9E-4049-8233-BC95C0C167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8813" cy="1284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4B34FEE-9241-F045-B3F2-C16CEBAA8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5250"/>
            <a:ext cx="3198813" cy="574516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35F9C0D-6129-7C4B-8101-34CC23C51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7463" y="2620963"/>
            <a:ext cx="3213100" cy="12842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2AE0613-A4B2-DD4B-A6B1-0732A98833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7463" y="3905250"/>
            <a:ext cx="3213100" cy="5745163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8483429-DBCF-9C44-826A-B9862DDEE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E60AFED4-26B1-3E44-B04E-9437809CD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40F8BA5D-4131-3F4A-ADFB-02F5ADF03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412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E97734-BF8A-7544-9228-16F78DE0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D40C8ED-EC38-0041-B7B4-68A8C7EDF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F2A06C57-F3F2-AA44-A4C0-3099C6C82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7FE8607-224B-AE4C-84D0-D0AB2D2B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9826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58F670D-D2F0-0241-8048-875D21F4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B422CA8F-4621-2D44-B406-C0F49FC51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A022F52-437E-D34C-BA74-9141801A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8293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794899-858A-8240-9519-287BE469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8400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2ED2E29-0983-F34C-8AFB-564937961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7463" cy="7597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072B97D-54B9-B84B-8599-A10DD3F398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8400" cy="59420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E0AE860-C7FE-0E47-9931-290C334CF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94F2547F-1FF4-D94C-90C5-E83F10911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78D5A21-C2EC-0141-8D91-6873D35F3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8642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4165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036378-7FCB-B947-9153-89FB5182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8400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F12F290-08CD-A341-A6C2-24CB7F9F8E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7463" cy="75977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D31FA66-EAAB-C24A-BC15-8D414F84F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8400" cy="59420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E7CBA982-D0A1-0A44-8B64-D2695CB7F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8D1C12-EBF1-D741-8C5A-7CDB701C6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557CA3E-5AF0-7A4E-BD47-64FDDB42D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911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6D56451-1C67-224E-97FF-2A74B6FBF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3E554F3-2D01-A542-A15B-FACCAD81B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0F1891A-B12C-1F49-944E-34CC7AC79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E0D8D92-C14F-A543-9861-AAFACDF1E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6DC1C63-78FC-F141-B689-20B24F7C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4334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A38DB65-EDAE-F942-890D-9EA4DFE6A0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10200" y="569913"/>
            <a:ext cx="1630363" cy="9059862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1E3098E-3C48-1541-AB80-103312862D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8687" cy="9059862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0E8A94-6265-F94D-8CC4-FF70B96C5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F821DC8-1406-4345-B80C-5EFDB8285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21C9557-E6C4-9445-9C9C-11365764E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8785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91" y="2665532"/>
            <a:ext cx="6520220" cy="4447496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791" y="7155103"/>
            <a:ext cx="6520220" cy="2338833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/>
                </a:solidFill>
              </a:defRPr>
            </a:lvl1pPr>
            <a:lvl2pPr marL="377967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34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0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86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0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77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73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0196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728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7085" y="2846200"/>
            <a:ext cx="3212862" cy="67838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1484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569242"/>
            <a:ext cx="6520220" cy="206659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13" y="2620980"/>
            <a:ext cx="3198096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13" y="3905482"/>
            <a:ext cx="3198096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7086" y="2620980"/>
            <a:ext cx="3213847" cy="1284502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67" indent="0">
              <a:buNone/>
              <a:defRPr sz="1653" b="1"/>
            </a:lvl2pPr>
            <a:lvl3pPr marL="755934" indent="0">
              <a:buNone/>
              <a:defRPr sz="1488" b="1"/>
            </a:lvl3pPr>
            <a:lvl4pPr marL="1133902" indent="0">
              <a:buNone/>
              <a:defRPr sz="1323" b="1"/>
            </a:lvl4pPr>
            <a:lvl5pPr marL="1511869" indent="0">
              <a:buNone/>
              <a:defRPr sz="1323" b="1"/>
            </a:lvl5pPr>
            <a:lvl6pPr marL="1889836" indent="0">
              <a:buNone/>
              <a:defRPr sz="1323" b="1"/>
            </a:lvl6pPr>
            <a:lvl7pPr marL="2267803" indent="0">
              <a:buNone/>
              <a:defRPr sz="1323" b="1"/>
            </a:lvl7pPr>
            <a:lvl8pPr marL="2645771" indent="0">
              <a:buNone/>
              <a:defRPr sz="1323" b="1"/>
            </a:lvl8pPr>
            <a:lvl9pPr marL="3023738" indent="0">
              <a:buNone/>
              <a:defRPr sz="1323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7086" y="3905482"/>
            <a:ext cx="3213847" cy="5744375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678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6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>
            <a:extLst>
              <a:ext uri="{FF2B5EF4-FFF2-40B4-BE49-F238E27FC236}">
                <a16:creationId xmlns:a16="http://schemas.microsoft.com/office/drawing/2014/main" id="{2B8B7311-28C3-4D6B-8F49-5D74201E2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0566" y="147164"/>
            <a:ext cx="4179046" cy="569240"/>
          </a:xfrm>
        </p:spPr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</p:spTree>
    <p:extLst>
      <p:ext uri="{BB962C8B-B14F-4D97-AF65-F5344CB8AC3E}">
        <p14:creationId xmlns:p14="http://schemas.microsoft.com/office/powerpoint/2010/main" val="2420044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847" y="1539425"/>
            <a:ext cx="3827085" cy="7598117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26037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12" y="712788"/>
            <a:ext cx="2438192" cy="2494756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3847" y="1539425"/>
            <a:ext cx="3827085" cy="7598117"/>
          </a:xfrm>
        </p:spPr>
        <p:txBody>
          <a:bodyPr anchor="t"/>
          <a:lstStyle>
            <a:lvl1pPr marL="0" indent="0">
              <a:buNone/>
              <a:defRPr sz="2645"/>
            </a:lvl1pPr>
            <a:lvl2pPr marL="377967" indent="0">
              <a:buNone/>
              <a:defRPr sz="2315"/>
            </a:lvl2pPr>
            <a:lvl3pPr marL="755934" indent="0">
              <a:buNone/>
              <a:defRPr sz="1984"/>
            </a:lvl3pPr>
            <a:lvl4pPr marL="1133902" indent="0">
              <a:buNone/>
              <a:defRPr sz="1653"/>
            </a:lvl4pPr>
            <a:lvl5pPr marL="1511869" indent="0">
              <a:buNone/>
              <a:defRPr sz="1653"/>
            </a:lvl5pPr>
            <a:lvl6pPr marL="1889836" indent="0">
              <a:buNone/>
              <a:defRPr sz="1653"/>
            </a:lvl6pPr>
            <a:lvl7pPr marL="2267803" indent="0">
              <a:buNone/>
              <a:defRPr sz="1653"/>
            </a:lvl7pPr>
            <a:lvl8pPr marL="2645771" indent="0">
              <a:buNone/>
              <a:defRPr sz="1653"/>
            </a:lvl8pPr>
            <a:lvl9pPr marL="3023738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712" y="3207544"/>
            <a:ext cx="2438192" cy="5942372"/>
          </a:xfrm>
        </p:spPr>
        <p:txBody>
          <a:bodyPr/>
          <a:lstStyle>
            <a:lvl1pPr marL="0" indent="0">
              <a:buNone/>
              <a:defRPr sz="1323"/>
            </a:lvl1pPr>
            <a:lvl2pPr marL="377967" indent="0">
              <a:buNone/>
              <a:defRPr sz="1157"/>
            </a:lvl2pPr>
            <a:lvl3pPr marL="755934" indent="0">
              <a:buNone/>
              <a:defRPr sz="992"/>
            </a:lvl3pPr>
            <a:lvl4pPr marL="1133902" indent="0">
              <a:buNone/>
              <a:defRPr sz="827"/>
            </a:lvl4pPr>
            <a:lvl5pPr marL="1511869" indent="0">
              <a:buNone/>
              <a:defRPr sz="827"/>
            </a:lvl5pPr>
            <a:lvl6pPr marL="1889836" indent="0">
              <a:buNone/>
              <a:defRPr sz="827"/>
            </a:lvl6pPr>
            <a:lvl7pPr marL="2267803" indent="0">
              <a:buNone/>
              <a:defRPr sz="827"/>
            </a:lvl7pPr>
            <a:lvl8pPr marL="2645771" indent="0">
              <a:buNone/>
              <a:defRPr sz="827"/>
            </a:lvl8pPr>
            <a:lvl9pPr marL="3023738" indent="0">
              <a:buNone/>
              <a:defRPr sz="827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15167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728" y="569242"/>
            <a:ext cx="6520220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728" y="2846200"/>
            <a:ext cx="6520220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728" y="144786"/>
            <a:ext cx="3649149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4143" y="9909729"/>
            <a:ext cx="2551390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9020" y="9909729"/>
            <a:ext cx="1700927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78C2-7202-494B-8E05-376560DCA18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090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755934" rtl="0" eaLnBrk="1" latinLnBrk="0" hangingPunct="1">
        <a:lnSpc>
          <a:spcPct val="90000"/>
        </a:lnSpc>
        <a:spcBef>
          <a:spcPct val="0"/>
        </a:spcBef>
        <a:buNone/>
        <a:defRPr kumimoji="1" sz="36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4" indent="-188984" algn="l" defTabSz="755934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kumimoji="1"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51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18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885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853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20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787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754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722" indent="-188984" algn="l" defTabSz="755934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67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34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02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869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36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03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771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738" algn="l" defTabSz="755934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308C31AB-CF22-974F-A856-158243706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21450" cy="20653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0EFC7A8-A1DD-DC48-8215-F09D41D156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21450" cy="6783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D2F8D3-F3CF-5A4D-80A8-B6A323906A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09175"/>
            <a:ext cx="1701800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08D432-F078-A143-951A-9C79CBC24F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09175"/>
            <a:ext cx="2552700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ja-JP" altLang="en-US"/>
              <a:t>取説</a:t>
            </a:r>
            <a:r>
              <a:rPr kumimoji="1" lang="en-US" altLang="ja-JP"/>
              <a:t>-2215-001【</a:t>
            </a:r>
            <a:r>
              <a:rPr kumimoji="1" lang="ja-JP" altLang="en-US"/>
              <a:t>公開</a:t>
            </a:r>
            <a:r>
              <a:rPr kumimoji="1" lang="en-US" altLang="ja-JP"/>
              <a:t>】</a:t>
            </a:r>
            <a:r>
              <a:rPr kumimoji="1" lang="ja-JP" altLang="en-US"/>
              <a:t>いい物件</a:t>
            </a:r>
            <a:r>
              <a:rPr kumimoji="1" lang="en-US" altLang="ja-JP"/>
              <a:t>Square</a:t>
            </a:r>
            <a:r>
              <a:rPr kumimoji="1" lang="ja-JP" altLang="en-US"/>
              <a:t>空室一覧案内チラシ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F11BD7-0074-8147-A093-6B636CCAEA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8763" y="9909175"/>
            <a:ext cx="1701800" cy="569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C42B66-E80B-9146-877B-A4075E8E36F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42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9BDB7FF6-9888-767C-086C-956FAAC92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26" y="1644130"/>
            <a:ext cx="1456321" cy="2058431"/>
          </a:xfrm>
          <a:prstGeom prst="rect">
            <a:avLst/>
          </a:prstGeom>
          <a:ln>
            <a:solidFill>
              <a:srgbClr val="173368"/>
            </a:solidFill>
          </a:ln>
        </p:spPr>
      </p:pic>
      <p:sp>
        <p:nvSpPr>
          <p:cNvPr id="56" name="四角形吹き出し 295">
            <a:extLst>
              <a:ext uri="{FF2B5EF4-FFF2-40B4-BE49-F238E27FC236}">
                <a16:creationId xmlns:a16="http://schemas.microsoft.com/office/drawing/2014/main" id="{CAFEF0FC-332E-AE4F-B40E-E080A32406BE}"/>
              </a:ext>
            </a:extLst>
          </p:cNvPr>
          <p:cNvSpPr/>
          <p:nvPr/>
        </p:nvSpPr>
        <p:spPr>
          <a:xfrm>
            <a:off x="1762737" y="1536059"/>
            <a:ext cx="5425555" cy="3959553"/>
          </a:xfrm>
          <a:custGeom>
            <a:avLst/>
            <a:gdLst>
              <a:gd name="connsiteX0" fmla="*/ 0 w 5026675"/>
              <a:gd name="connsiteY0" fmla="*/ 0 h 3959553"/>
              <a:gd name="connsiteX1" fmla="*/ 837779 w 5026675"/>
              <a:gd name="connsiteY1" fmla="*/ 0 h 3959553"/>
              <a:gd name="connsiteX2" fmla="*/ 837779 w 5026675"/>
              <a:gd name="connsiteY2" fmla="*/ 0 h 3959553"/>
              <a:gd name="connsiteX3" fmla="*/ 2094448 w 5026675"/>
              <a:gd name="connsiteY3" fmla="*/ 0 h 3959553"/>
              <a:gd name="connsiteX4" fmla="*/ 5026675 w 5026675"/>
              <a:gd name="connsiteY4" fmla="*/ 0 h 3959553"/>
              <a:gd name="connsiteX5" fmla="*/ 5026675 w 5026675"/>
              <a:gd name="connsiteY5" fmla="*/ 659926 h 3959553"/>
              <a:gd name="connsiteX6" fmla="*/ 5026675 w 5026675"/>
              <a:gd name="connsiteY6" fmla="*/ 659926 h 3959553"/>
              <a:gd name="connsiteX7" fmla="*/ 5026675 w 5026675"/>
              <a:gd name="connsiteY7" fmla="*/ 1649814 h 3959553"/>
              <a:gd name="connsiteX8" fmla="*/ 5026675 w 5026675"/>
              <a:gd name="connsiteY8" fmla="*/ 3959553 h 3959553"/>
              <a:gd name="connsiteX9" fmla="*/ 2094448 w 5026675"/>
              <a:gd name="connsiteY9" fmla="*/ 3959553 h 3959553"/>
              <a:gd name="connsiteX10" fmla="*/ 837779 w 5026675"/>
              <a:gd name="connsiteY10" fmla="*/ 3959553 h 3959553"/>
              <a:gd name="connsiteX11" fmla="*/ 837779 w 5026675"/>
              <a:gd name="connsiteY11" fmla="*/ 3959553 h 3959553"/>
              <a:gd name="connsiteX12" fmla="*/ 0 w 5026675"/>
              <a:gd name="connsiteY12" fmla="*/ 3959553 h 3959553"/>
              <a:gd name="connsiteX13" fmla="*/ 0 w 5026675"/>
              <a:gd name="connsiteY13" fmla="*/ 1649814 h 3959553"/>
              <a:gd name="connsiteX14" fmla="*/ -335380 w 5026675"/>
              <a:gd name="connsiteY14" fmla="*/ 491262 h 3959553"/>
              <a:gd name="connsiteX15" fmla="*/ 0 w 5026675"/>
              <a:gd name="connsiteY15" fmla="*/ 659926 h 3959553"/>
              <a:gd name="connsiteX16" fmla="*/ 0 w 5026675"/>
              <a:gd name="connsiteY16" fmla="*/ 0 h 3959553"/>
              <a:gd name="connsiteX0" fmla="*/ 335380 w 5362055"/>
              <a:gd name="connsiteY0" fmla="*/ 0 h 3959553"/>
              <a:gd name="connsiteX1" fmla="*/ 1173159 w 5362055"/>
              <a:gd name="connsiteY1" fmla="*/ 0 h 3959553"/>
              <a:gd name="connsiteX2" fmla="*/ 1173159 w 5362055"/>
              <a:gd name="connsiteY2" fmla="*/ 0 h 3959553"/>
              <a:gd name="connsiteX3" fmla="*/ 2429828 w 5362055"/>
              <a:gd name="connsiteY3" fmla="*/ 0 h 3959553"/>
              <a:gd name="connsiteX4" fmla="*/ 5362055 w 5362055"/>
              <a:gd name="connsiteY4" fmla="*/ 0 h 3959553"/>
              <a:gd name="connsiteX5" fmla="*/ 5362055 w 5362055"/>
              <a:gd name="connsiteY5" fmla="*/ 659926 h 3959553"/>
              <a:gd name="connsiteX6" fmla="*/ 5362055 w 5362055"/>
              <a:gd name="connsiteY6" fmla="*/ 659926 h 3959553"/>
              <a:gd name="connsiteX7" fmla="*/ 5362055 w 5362055"/>
              <a:gd name="connsiteY7" fmla="*/ 1649814 h 3959553"/>
              <a:gd name="connsiteX8" fmla="*/ 5362055 w 5362055"/>
              <a:gd name="connsiteY8" fmla="*/ 3959553 h 3959553"/>
              <a:gd name="connsiteX9" fmla="*/ 2429828 w 5362055"/>
              <a:gd name="connsiteY9" fmla="*/ 3959553 h 3959553"/>
              <a:gd name="connsiteX10" fmla="*/ 1173159 w 5362055"/>
              <a:gd name="connsiteY10" fmla="*/ 3959553 h 3959553"/>
              <a:gd name="connsiteX11" fmla="*/ 1173159 w 5362055"/>
              <a:gd name="connsiteY11" fmla="*/ 3959553 h 3959553"/>
              <a:gd name="connsiteX12" fmla="*/ 335380 w 5362055"/>
              <a:gd name="connsiteY12" fmla="*/ 3959553 h 3959553"/>
              <a:gd name="connsiteX13" fmla="*/ 335380 w 5362055"/>
              <a:gd name="connsiteY13" fmla="*/ 1649814 h 3959553"/>
              <a:gd name="connsiteX14" fmla="*/ 0 w 5362055"/>
              <a:gd name="connsiteY14" fmla="*/ 491262 h 3959553"/>
              <a:gd name="connsiteX15" fmla="*/ 360780 w 5362055"/>
              <a:gd name="connsiteY15" fmla="*/ 469426 h 3959553"/>
              <a:gd name="connsiteX16" fmla="*/ 335380 w 5362055"/>
              <a:gd name="connsiteY16" fmla="*/ 0 h 3959553"/>
              <a:gd name="connsiteX0" fmla="*/ 335380 w 5362055"/>
              <a:gd name="connsiteY0" fmla="*/ 0 h 3959553"/>
              <a:gd name="connsiteX1" fmla="*/ 1173159 w 5362055"/>
              <a:gd name="connsiteY1" fmla="*/ 0 h 3959553"/>
              <a:gd name="connsiteX2" fmla="*/ 1173159 w 5362055"/>
              <a:gd name="connsiteY2" fmla="*/ 0 h 3959553"/>
              <a:gd name="connsiteX3" fmla="*/ 2429828 w 5362055"/>
              <a:gd name="connsiteY3" fmla="*/ 0 h 3959553"/>
              <a:gd name="connsiteX4" fmla="*/ 5362055 w 5362055"/>
              <a:gd name="connsiteY4" fmla="*/ 0 h 3959553"/>
              <a:gd name="connsiteX5" fmla="*/ 5362055 w 5362055"/>
              <a:gd name="connsiteY5" fmla="*/ 659926 h 3959553"/>
              <a:gd name="connsiteX6" fmla="*/ 5362055 w 5362055"/>
              <a:gd name="connsiteY6" fmla="*/ 659926 h 3959553"/>
              <a:gd name="connsiteX7" fmla="*/ 5362055 w 5362055"/>
              <a:gd name="connsiteY7" fmla="*/ 1649814 h 3959553"/>
              <a:gd name="connsiteX8" fmla="*/ 5362055 w 5362055"/>
              <a:gd name="connsiteY8" fmla="*/ 3959553 h 3959553"/>
              <a:gd name="connsiteX9" fmla="*/ 2429828 w 5362055"/>
              <a:gd name="connsiteY9" fmla="*/ 3959553 h 3959553"/>
              <a:gd name="connsiteX10" fmla="*/ 1173159 w 5362055"/>
              <a:gd name="connsiteY10" fmla="*/ 3959553 h 3959553"/>
              <a:gd name="connsiteX11" fmla="*/ 1173159 w 5362055"/>
              <a:gd name="connsiteY11" fmla="*/ 3959553 h 3959553"/>
              <a:gd name="connsiteX12" fmla="*/ 335380 w 5362055"/>
              <a:gd name="connsiteY12" fmla="*/ 3959553 h 3959553"/>
              <a:gd name="connsiteX13" fmla="*/ 335380 w 5362055"/>
              <a:gd name="connsiteY13" fmla="*/ 837014 h 3959553"/>
              <a:gd name="connsiteX14" fmla="*/ 0 w 5362055"/>
              <a:gd name="connsiteY14" fmla="*/ 491262 h 3959553"/>
              <a:gd name="connsiteX15" fmla="*/ 360780 w 5362055"/>
              <a:gd name="connsiteY15" fmla="*/ 469426 h 3959553"/>
              <a:gd name="connsiteX16" fmla="*/ 335380 w 5362055"/>
              <a:gd name="connsiteY16" fmla="*/ 0 h 3959553"/>
              <a:gd name="connsiteX0" fmla="*/ 335380 w 5362055"/>
              <a:gd name="connsiteY0" fmla="*/ 0 h 3959553"/>
              <a:gd name="connsiteX1" fmla="*/ 1173159 w 5362055"/>
              <a:gd name="connsiteY1" fmla="*/ 0 h 3959553"/>
              <a:gd name="connsiteX2" fmla="*/ 1173159 w 5362055"/>
              <a:gd name="connsiteY2" fmla="*/ 0 h 3959553"/>
              <a:gd name="connsiteX3" fmla="*/ 2429828 w 5362055"/>
              <a:gd name="connsiteY3" fmla="*/ 0 h 3959553"/>
              <a:gd name="connsiteX4" fmla="*/ 5362055 w 5362055"/>
              <a:gd name="connsiteY4" fmla="*/ 0 h 3959553"/>
              <a:gd name="connsiteX5" fmla="*/ 5362055 w 5362055"/>
              <a:gd name="connsiteY5" fmla="*/ 659926 h 3959553"/>
              <a:gd name="connsiteX6" fmla="*/ 5362055 w 5362055"/>
              <a:gd name="connsiteY6" fmla="*/ 659926 h 3959553"/>
              <a:gd name="connsiteX7" fmla="*/ 5362055 w 5362055"/>
              <a:gd name="connsiteY7" fmla="*/ 1649814 h 3959553"/>
              <a:gd name="connsiteX8" fmla="*/ 5362055 w 5362055"/>
              <a:gd name="connsiteY8" fmla="*/ 3959553 h 3959553"/>
              <a:gd name="connsiteX9" fmla="*/ 2429828 w 5362055"/>
              <a:gd name="connsiteY9" fmla="*/ 3959553 h 3959553"/>
              <a:gd name="connsiteX10" fmla="*/ 1173159 w 5362055"/>
              <a:gd name="connsiteY10" fmla="*/ 3959553 h 3959553"/>
              <a:gd name="connsiteX11" fmla="*/ 1173159 w 5362055"/>
              <a:gd name="connsiteY11" fmla="*/ 3959553 h 3959553"/>
              <a:gd name="connsiteX12" fmla="*/ 335380 w 5362055"/>
              <a:gd name="connsiteY12" fmla="*/ 3959553 h 3959553"/>
              <a:gd name="connsiteX13" fmla="*/ 335380 w 5362055"/>
              <a:gd name="connsiteY13" fmla="*/ 1776814 h 3959553"/>
              <a:gd name="connsiteX14" fmla="*/ 0 w 5362055"/>
              <a:gd name="connsiteY14" fmla="*/ 491262 h 3959553"/>
              <a:gd name="connsiteX15" fmla="*/ 360780 w 5362055"/>
              <a:gd name="connsiteY15" fmla="*/ 469426 h 3959553"/>
              <a:gd name="connsiteX16" fmla="*/ 335380 w 5362055"/>
              <a:gd name="connsiteY16" fmla="*/ 0 h 3959553"/>
              <a:gd name="connsiteX0" fmla="*/ 398880 w 5425555"/>
              <a:gd name="connsiteY0" fmla="*/ 0 h 3959553"/>
              <a:gd name="connsiteX1" fmla="*/ 1236659 w 5425555"/>
              <a:gd name="connsiteY1" fmla="*/ 0 h 3959553"/>
              <a:gd name="connsiteX2" fmla="*/ 1236659 w 5425555"/>
              <a:gd name="connsiteY2" fmla="*/ 0 h 3959553"/>
              <a:gd name="connsiteX3" fmla="*/ 2493328 w 5425555"/>
              <a:gd name="connsiteY3" fmla="*/ 0 h 3959553"/>
              <a:gd name="connsiteX4" fmla="*/ 5425555 w 5425555"/>
              <a:gd name="connsiteY4" fmla="*/ 0 h 3959553"/>
              <a:gd name="connsiteX5" fmla="*/ 5425555 w 5425555"/>
              <a:gd name="connsiteY5" fmla="*/ 659926 h 3959553"/>
              <a:gd name="connsiteX6" fmla="*/ 5425555 w 5425555"/>
              <a:gd name="connsiteY6" fmla="*/ 659926 h 3959553"/>
              <a:gd name="connsiteX7" fmla="*/ 5425555 w 5425555"/>
              <a:gd name="connsiteY7" fmla="*/ 1649814 h 3959553"/>
              <a:gd name="connsiteX8" fmla="*/ 5425555 w 5425555"/>
              <a:gd name="connsiteY8" fmla="*/ 3959553 h 3959553"/>
              <a:gd name="connsiteX9" fmla="*/ 2493328 w 5425555"/>
              <a:gd name="connsiteY9" fmla="*/ 3959553 h 3959553"/>
              <a:gd name="connsiteX10" fmla="*/ 1236659 w 5425555"/>
              <a:gd name="connsiteY10" fmla="*/ 3959553 h 3959553"/>
              <a:gd name="connsiteX11" fmla="*/ 1236659 w 5425555"/>
              <a:gd name="connsiteY11" fmla="*/ 3959553 h 3959553"/>
              <a:gd name="connsiteX12" fmla="*/ 398880 w 5425555"/>
              <a:gd name="connsiteY12" fmla="*/ 3959553 h 3959553"/>
              <a:gd name="connsiteX13" fmla="*/ 398880 w 5425555"/>
              <a:gd name="connsiteY13" fmla="*/ 1776814 h 3959553"/>
              <a:gd name="connsiteX14" fmla="*/ 0 w 5425555"/>
              <a:gd name="connsiteY14" fmla="*/ 1215162 h 3959553"/>
              <a:gd name="connsiteX15" fmla="*/ 424280 w 5425555"/>
              <a:gd name="connsiteY15" fmla="*/ 469426 h 3959553"/>
              <a:gd name="connsiteX16" fmla="*/ 398880 w 5425555"/>
              <a:gd name="connsiteY16" fmla="*/ 0 h 3959553"/>
              <a:gd name="connsiteX0" fmla="*/ 398880 w 5425555"/>
              <a:gd name="connsiteY0" fmla="*/ 0 h 3959553"/>
              <a:gd name="connsiteX1" fmla="*/ 1236659 w 5425555"/>
              <a:gd name="connsiteY1" fmla="*/ 0 h 3959553"/>
              <a:gd name="connsiteX2" fmla="*/ 1236659 w 5425555"/>
              <a:gd name="connsiteY2" fmla="*/ 0 h 3959553"/>
              <a:gd name="connsiteX3" fmla="*/ 2493328 w 5425555"/>
              <a:gd name="connsiteY3" fmla="*/ 0 h 3959553"/>
              <a:gd name="connsiteX4" fmla="*/ 5425555 w 5425555"/>
              <a:gd name="connsiteY4" fmla="*/ 0 h 3959553"/>
              <a:gd name="connsiteX5" fmla="*/ 5425555 w 5425555"/>
              <a:gd name="connsiteY5" fmla="*/ 659926 h 3959553"/>
              <a:gd name="connsiteX6" fmla="*/ 5425555 w 5425555"/>
              <a:gd name="connsiteY6" fmla="*/ 659926 h 3959553"/>
              <a:gd name="connsiteX7" fmla="*/ 5425555 w 5425555"/>
              <a:gd name="connsiteY7" fmla="*/ 1649814 h 3959553"/>
              <a:gd name="connsiteX8" fmla="*/ 5425555 w 5425555"/>
              <a:gd name="connsiteY8" fmla="*/ 3959553 h 3959553"/>
              <a:gd name="connsiteX9" fmla="*/ 2493328 w 5425555"/>
              <a:gd name="connsiteY9" fmla="*/ 3959553 h 3959553"/>
              <a:gd name="connsiteX10" fmla="*/ 1236659 w 5425555"/>
              <a:gd name="connsiteY10" fmla="*/ 3959553 h 3959553"/>
              <a:gd name="connsiteX11" fmla="*/ 1236659 w 5425555"/>
              <a:gd name="connsiteY11" fmla="*/ 3959553 h 3959553"/>
              <a:gd name="connsiteX12" fmla="*/ 398880 w 5425555"/>
              <a:gd name="connsiteY12" fmla="*/ 3959553 h 3959553"/>
              <a:gd name="connsiteX13" fmla="*/ 398880 w 5425555"/>
              <a:gd name="connsiteY13" fmla="*/ 1776814 h 3959553"/>
              <a:gd name="connsiteX14" fmla="*/ 0 w 5425555"/>
              <a:gd name="connsiteY14" fmla="*/ 1215162 h 3959553"/>
              <a:gd name="connsiteX15" fmla="*/ 436980 w 5425555"/>
              <a:gd name="connsiteY15" fmla="*/ 1206026 h 3959553"/>
              <a:gd name="connsiteX16" fmla="*/ 398880 w 5425555"/>
              <a:gd name="connsiteY16" fmla="*/ 0 h 3959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425555" h="3959553">
                <a:moveTo>
                  <a:pt x="398880" y="0"/>
                </a:moveTo>
                <a:lnTo>
                  <a:pt x="1236659" y="0"/>
                </a:lnTo>
                <a:lnTo>
                  <a:pt x="1236659" y="0"/>
                </a:lnTo>
                <a:lnTo>
                  <a:pt x="2493328" y="0"/>
                </a:lnTo>
                <a:lnTo>
                  <a:pt x="5425555" y="0"/>
                </a:lnTo>
                <a:lnTo>
                  <a:pt x="5425555" y="659926"/>
                </a:lnTo>
                <a:lnTo>
                  <a:pt x="5425555" y="659926"/>
                </a:lnTo>
                <a:lnTo>
                  <a:pt x="5425555" y="1649814"/>
                </a:lnTo>
                <a:lnTo>
                  <a:pt x="5425555" y="3959553"/>
                </a:lnTo>
                <a:lnTo>
                  <a:pt x="2493328" y="3959553"/>
                </a:lnTo>
                <a:lnTo>
                  <a:pt x="1236659" y="3959553"/>
                </a:lnTo>
                <a:lnTo>
                  <a:pt x="1236659" y="3959553"/>
                </a:lnTo>
                <a:lnTo>
                  <a:pt x="398880" y="3959553"/>
                </a:lnTo>
                <a:lnTo>
                  <a:pt x="398880" y="1776814"/>
                </a:lnTo>
                <a:lnTo>
                  <a:pt x="0" y="1215162"/>
                </a:lnTo>
                <a:lnTo>
                  <a:pt x="436980" y="1206026"/>
                </a:lnTo>
                <a:lnTo>
                  <a:pt x="398880" y="0"/>
                </a:lnTo>
                <a:close/>
              </a:path>
            </a:pathLst>
          </a:cu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3397C495-2475-F34D-91FC-306C59BA13B6}"/>
              </a:ext>
            </a:extLst>
          </p:cNvPr>
          <p:cNvSpPr/>
          <p:nvPr/>
        </p:nvSpPr>
        <p:spPr>
          <a:xfrm>
            <a:off x="1097502" y="7088040"/>
            <a:ext cx="399544" cy="93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6" name="テキスト ボックス 135">
            <a:extLst>
              <a:ext uri="{FF2B5EF4-FFF2-40B4-BE49-F238E27FC236}">
                <a16:creationId xmlns:a16="http://schemas.microsoft.com/office/drawing/2014/main" id="{FC22206D-E48B-41B4-B427-EAD1C6D83931}"/>
              </a:ext>
            </a:extLst>
          </p:cNvPr>
          <p:cNvSpPr txBox="1"/>
          <p:nvPr/>
        </p:nvSpPr>
        <p:spPr>
          <a:xfrm>
            <a:off x="1718586" y="430779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チラシ配布前の注意</a:t>
            </a:r>
            <a:r>
              <a:rPr kumimoji="1" lang="ja-JP" altLang="en-US" sz="2800" b="1" dirty="0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事項</a:t>
            </a:r>
          </a:p>
        </p:txBody>
      </p:sp>
      <p:sp>
        <p:nvSpPr>
          <p:cNvPr id="137" name="テキスト ボックス 136">
            <a:extLst>
              <a:ext uri="{FF2B5EF4-FFF2-40B4-BE49-F238E27FC236}">
                <a16:creationId xmlns:a16="http://schemas.microsoft.com/office/drawing/2014/main" id="{5B3BB596-A811-4CFA-BD03-E96FA914914C}"/>
              </a:ext>
            </a:extLst>
          </p:cNvPr>
          <p:cNvSpPr txBox="1"/>
          <p:nvPr/>
        </p:nvSpPr>
        <p:spPr>
          <a:xfrm>
            <a:off x="668633" y="977847"/>
            <a:ext cx="62344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000">
                <a:solidFill>
                  <a:schemeClr val="accent6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以下</a:t>
            </a:r>
            <a:r>
              <a:rPr lang="en-US" altLang="ja-JP" sz="2000" dirty="0">
                <a:latin typeface="Meiryo" panose="020B0604030504040204" pitchFamily="34" charset="-128"/>
                <a:ea typeface="Meiryo" panose="020B0604030504040204" pitchFamily="34" charset="-128"/>
              </a:rPr>
              <a:t>1,2</a:t>
            </a:r>
            <a:r>
              <a:rPr lang="ja-JP" altLang="en-US" sz="20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を必ず入力した</a:t>
            </a:r>
            <a:r>
              <a:rPr lang="ja-JP" altLang="en-US" sz="2000" dirty="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うえで、配布してください。</a:t>
            </a:r>
            <a:endParaRPr lang="en-US" altLang="ja-JP" sz="2000" dirty="0">
              <a:solidFill>
                <a:schemeClr val="accent4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1" name="テキスト ボックス 140">
            <a:extLst>
              <a:ext uri="{FF2B5EF4-FFF2-40B4-BE49-F238E27FC236}">
                <a16:creationId xmlns:a16="http://schemas.microsoft.com/office/drawing/2014/main" id="{EFA35BA8-E617-40E7-8243-8EE44AAFF5C3}"/>
              </a:ext>
            </a:extLst>
          </p:cNvPr>
          <p:cNvSpPr txBox="1"/>
          <p:nvPr/>
        </p:nvSpPr>
        <p:spPr>
          <a:xfrm>
            <a:off x="1045847" y="5778945"/>
            <a:ext cx="3611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貴社空室一覧</a:t>
            </a:r>
            <a:r>
              <a:rPr kumimoji="1" lang="en-US" altLang="ja-JP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URL</a:t>
            </a:r>
            <a:r>
              <a:rPr kumimoji="1" lang="ja-JP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を入力</a:t>
            </a:r>
          </a:p>
        </p:txBody>
      </p:sp>
      <p:sp>
        <p:nvSpPr>
          <p:cNvPr id="142" name="テキスト ボックス 141">
            <a:extLst>
              <a:ext uri="{FF2B5EF4-FFF2-40B4-BE49-F238E27FC236}">
                <a16:creationId xmlns:a16="http://schemas.microsoft.com/office/drawing/2014/main" id="{AE23D1A4-2733-4EA3-92F8-073884B2BC66}"/>
              </a:ext>
            </a:extLst>
          </p:cNvPr>
          <p:cNvSpPr txBox="1"/>
          <p:nvPr/>
        </p:nvSpPr>
        <p:spPr>
          <a:xfrm>
            <a:off x="548227" y="6361206"/>
            <a:ext cx="642325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・</a:t>
            </a:r>
            <a:r>
              <a:rPr lang="ja-JP" altLang="en-US" sz="15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「いい生活不動産」</a:t>
            </a:r>
            <a:r>
              <a:rPr lang="ja-JP" altLang="en-US" sz="15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を貴社名に変更</a:t>
            </a:r>
            <a:r>
              <a:rPr lang="ja-JP" altLang="en-US" sz="1500" dirty="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して</a:t>
            </a:r>
            <a:r>
              <a:rPr lang="ja-JP" altLang="en-US" sz="15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ください。</a:t>
            </a:r>
            <a:br>
              <a:rPr lang="en-US" altLang="ja-JP" sz="1500" dirty="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</a:br>
            <a:r>
              <a:rPr lang="ja-JP" altLang="en-US" sz="15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・チラシ配布前に</a:t>
            </a:r>
            <a:r>
              <a:rPr lang="en-US" altLang="ja-JP" sz="1500" b="1" dirty="0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URL</a:t>
            </a:r>
            <a:r>
              <a:rPr lang="ja-JP" altLang="en-US" sz="1500" b="1">
                <a:solidFill>
                  <a:schemeClr val="accent2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が正しいかネットにアクセスしてご確認ください。</a:t>
            </a:r>
            <a:endParaRPr lang="en-US" altLang="ja-JP" sz="1500" b="1" dirty="0">
              <a:solidFill>
                <a:schemeClr val="accent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1600" b="1" dirty="0">
              <a:solidFill>
                <a:schemeClr val="accent2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endParaRPr lang="en-US" altLang="ja-JP" sz="1600" dirty="0">
              <a:solidFill>
                <a:schemeClr val="accent4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46" name="テキスト ボックス 145">
            <a:extLst>
              <a:ext uri="{FF2B5EF4-FFF2-40B4-BE49-F238E27FC236}">
                <a16:creationId xmlns:a16="http://schemas.microsoft.com/office/drawing/2014/main" id="{4A50CF4D-3E9E-42BC-813F-7904CBB60F80}"/>
              </a:ext>
            </a:extLst>
          </p:cNvPr>
          <p:cNvSpPr txBox="1"/>
          <p:nvPr/>
        </p:nvSpPr>
        <p:spPr>
          <a:xfrm>
            <a:off x="1045847" y="9318450"/>
            <a:ext cx="2954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管理会社情報を入力</a:t>
            </a:r>
          </a:p>
        </p:txBody>
      </p:sp>
      <p:sp>
        <p:nvSpPr>
          <p:cNvPr id="147" name="テキスト ボックス 146">
            <a:extLst>
              <a:ext uri="{FF2B5EF4-FFF2-40B4-BE49-F238E27FC236}">
                <a16:creationId xmlns:a16="http://schemas.microsoft.com/office/drawing/2014/main" id="{9B7A051C-BBF4-48AF-BDEA-399F59880574}"/>
              </a:ext>
            </a:extLst>
          </p:cNvPr>
          <p:cNvSpPr txBox="1"/>
          <p:nvPr/>
        </p:nvSpPr>
        <p:spPr>
          <a:xfrm>
            <a:off x="548226" y="9861045"/>
            <a:ext cx="640770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・最下部にある「会社情報」を、貴社の情報に変更してください。</a:t>
            </a:r>
            <a:endParaRPr lang="en-US" altLang="ja-JP" sz="1500" dirty="0">
              <a:solidFill>
                <a:schemeClr val="accent4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7" name="角丸四角形 76">
            <a:extLst>
              <a:ext uri="{FF2B5EF4-FFF2-40B4-BE49-F238E27FC236}">
                <a16:creationId xmlns:a16="http://schemas.microsoft.com/office/drawing/2014/main" id="{1C47D535-0ABF-1C4F-A080-2A258CA2D11D}"/>
              </a:ext>
            </a:extLst>
          </p:cNvPr>
          <p:cNvSpPr/>
          <p:nvPr/>
        </p:nvSpPr>
        <p:spPr>
          <a:xfrm>
            <a:off x="548226" y="5761882"/>
            <a:ext cx="417915" cy="417915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endParaRPr kumimoji="1" lang="ja-JP" altLang="en-US" sz="2000" b="1" i="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8" name="角丸四角形 77">
            <a:extLst>
              <a:ext uri="{FF2B5EF4-FFF2-40B4-BE49-F238E27FC236}">
                <a16:creationId xmlns:a16="http://schemas.microsoft.com/office/drawing/2014/main" id="{9A1A88F5-14F5-2C47-9733-39C9A34F943D}"/>
              </a:ext>
            </a:extLst>
          </p:cNvPr>
          <p:cNvSpPr/>
          <p:nvPr/>
        </p:nvSpPr>
        <p:spPr>
          <a:xfrm>
            <a:off x="548226" y="9299167"/>
            <a:ext cx="417915" cy="417915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endParaRPr kumimoji="1" lang="ja-JP" altLang="en-US" sz="2000" b="1" i="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23" name="フッター プレースホルダー 7">
            <a:extLst>
              <a:ext uri="{FF2B5EF4-FFF2-40B4-BE49-F238E27FC236}">
                <a16:creationId xmlns:a16="http://schemas.microsoft.com/office/drawing/2014/main" id="{4DF0C4A2-4273-47BC-81F5-099BCFE2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294989" y="-34200"/>
            <a:ext cx="4179046" cy="569240"/>
          </a:xfrm>
        </p:spPr>
        <p:txBody>
          <a:bodyPr/>
          <a:lstStyle/>
          <a:p>
            <a:r>
              <a:rPr kumimoji="1" lang="ja-JP" altLang="en-US" dirty="0"/>
              <a:t>取説</a:t>
            </a:r>
            <a:r>
              <a:rPr kumimoji="1" lang="en-US" altLang="ja-JP" dirty="0"/>
              <a:t>-2215-006【</a:t>
            </a:r>
            <a:r>
              <a:rPr kumimoji="1" lang="ja-JP" altLang="en-US" dirty="0"/>
              <a:t>公開</a:t>
            </a:r>
            <a:r>
              <a:rPr kumimoji="1" lang="en-US" altLang="ja-JP" dirty="0"/>
              <a:t>】</a:t>
            </a:r>
            <a:r>
              <a:rPr kumimoji="1" lang="ja-JP" altLang="en-US" dirty="0"/>
              <a:t>いい</a:t>
            </a:r>
            <a:r>
              <a:rPr lang="ja-JP" altLang="en-US" dirty="0"/>
              <a:t>生活</a:t>
            </a:r>
            <a:r>
              <a:rPr kumimoji="1" lang="en-US" altLang="ja-JP" dirty="0"/>
              <a:t>Square</a:t>
            </a:r>
            <a:r>
              <a:rPr kumimoji="1" lang="ja-JP" altLang="en-US" dirty="0"/>
              <a:t>空室一覧案内チラシ</a:t>
            </a:r>
          </a:p>
        </p:txBody>
      </p:sp>
      <p:sp>
        <p:nvSpPr>
          <p:cNvPr id="63" name="角丸四角形 272">
            <a:extLst>
              <a:ext uri="{FF2B5EF4-FFF2-40B4-BE49-F238E27FC236}">
                <a16:creationId xmlns:a16="http://schemas.microsoft.com/office/drawing/2014/main" id="{1E060FEC-59A4-E545-98A2-A1FD9F947C3A}"/>
              </a:ext>
            </a:extLst>
          </p:cNvPr>
          <p:cNvSpPr/>
          <p:nvPr/>
        </p:nvSpPr>
        <p:spPr>
          <a:xfrm>
            <a:off x="5489605" y="7444508"/>
            <a:ext cx="1369057" cy="451102"/>
          </a:xfrm>
          <a:prstGeom prst="roundRect">
            <a:avLst>
              <a:gd name="adj" fmla="val 6945"/>
            </a:avLst>
          </a:prstGeom>
          <a:noFill/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1"/>
              </a:solidFill>
            </a:endParaRPr>
          </a:p>
        </p:txBody>
      </p:sp>
      <p:pic>
        <p:nvPicPr>
          <p:cNvPr id="8" name="図 7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5BAF868C-B78C-69A0-F696-3F2ACA051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759" y="6999425"/>
            <a:ext cx="2729464" cy="1812771"/>
          </a:xfrm>
          <a:prstGeom prst="rect">
            <a:avLst/>
          </a:prstGeom>
        </p:spPr>
      </p:pic>
      <p:sp>
        <p:nvSpPr>
          <p:cNvPr id="170" name="四角形吹き出し 295">
            <a:extLst>
              <a:ext uri="{FF2B5EF4-FFF2-40B4-BE49-F238E27FC236}">
                <a16:creationId xmlns:a16="http://schemas.microsoft.com/office/drawing/2014/main" id="{32D6CC85-53FC-434B-89D4-DD830255AFA9}"/>
              </a:ext>
            </a:extLst>
          </p:cNvPr>
          <p:cNvSpPr/>
          <p:nvPr/>
        </p:nvSpPr>
        <p:spPr>
          <a:xfrm>
            <a:off x="3694670" y="7016769"/>
            <a:ext cx="3493622" cy="1818093"/>
          </a:xfrm>
          <a:prstGeom prst="wedgeRectCallout">
            <a:avLst>
              <a:gd name="adj1" fmla="val -84883"/>
              <a:gd name="adj2" fmla="val -26908"/>
            </a:avLst>
          </a:prstGeom>
          <a:solidFill>
            <a:schemeClr val="bg1"/>
          </a:solidFill>
          <a:ln w="254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5" name="テキスト ボックス 164">
            <a:extLst>
              <a:ext uri="{FF2B5EF4-FFF2-40B4-BE49-F238E27FC236}">
                <a16:creationId xmlns:a16="http://schemas.microsoft.com/office/drawing/2014/main" id="{4C9EEC7E-FC24-43BC-972C-D4749D1580BF}"/>
              </a:ext>
            </a:extLst>
          </p:cNvPr>
          <p:cNvSpPr txBox="1"/>
          <p:nvPr/>
        </p:nvSpPr>
        <p:spPr>
          <a:xfrm>
            <a:off x="3721796" y="8348404"/>
            <a:ext cx="3439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1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いい生活</a:t>
            </a:r>
            <a:r>
              <a:rPr lang="en-US" altLang="ja-JP" sz="1100" dirty="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Square Web</a:t>
            </a:r>
            <a:r>
              <a:rPr lang="ja-JP" altLang="en-US" sz="11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サイトで元付会社名がセットされた貴社空室一覧の代わりになる</a:t>
            </a:r>
            <a:r>
              <a:rPr lang="en-US" altLang="ja-JP" sz="1100" dirty="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URL</a:t>
            </a:r>
            <a:r>
              <a:rPr lang="ja-JP" altLang="en-US" sz="1100">
                <a:solidFill>
                  <a:schemeClr val="accent4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です。</a:t>
            </a:r>
            <a:endParaRPr lang="en-US" altLang="ja-JP" sz="1100" dirty="0">
              <a:solidFill>
                <a:schemeClr val="accent4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9" name="図 8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847508E2-CD99-4C0B-B58B-06DA18125A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1737" y="7073917"/>
            <a:ext cx="3299489" cy="119228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CBD180D-1B39-5699-7074-04AD82859D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7880" y="1614952"/>
            <a:ext cx="4879705" cy="3587401"/>
          </a:xfrm>
          <a:prstGeom prst="rect">
            <a:avLst/>
          </a:prstGeom>
        </p:spPr>
      </p:pic>
      <p:sp>
        <p:nvSpPr>
          <p:cNvPr id="154" name="角丸四角形 272">
            <a:extLst>
              <a:ext uri="{FF2B5EF4-FFF2-40B4-BE49-F238E27FC236}">
                <a16:creationId xmlns:a16="http://schemas.microsoft.com/office/drawing/2014/main" id="{18E0EBE5-833F-445C-A7BA-F8663FA77D92}"/>
              </a:ext>
            </a:extLst>
          </p:cNvPr>
          <p:cNvSpPr/>
          <p:nvPr/>
        </p:nvSpPr>
        <p:spPr>
          <a:xfrm>
            <a:off x="6017565" y="1967362"/>
            <a:ext cx="654589" cy="250036"/>
          </a:xfrm>
          <a:prstGeom prst="roundRect">
            <a:avLst>
              <a:gd name="adj" fmla="val 6945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57" name="角丸四角形 272">
            <a:extLst>
              <a:ext uri="{FF2B5EF4-FFF2-40B4-BE49-F238E27FC236}">
                <a16:creationId xmlns:a16="http://schemas.microsoft.com/office/drawing/2014/main" id="{2D63B753-6F79-084D-9B4D-ACBC44E61C34}"/>
              </a:ext>
            </a:extLst>
          </p:cNvPr>
          <p:cNvSpPr/>
          <p:nvPr/>
        </p:nvSpPr>
        <p:spPr>
          <a:xfrm>
            <a:off x="2263174" y="4671055"/>
            <a:ext cx="4828052" cy="534967"/>
          </a:xfrm>
          <a:prstGeom prst="roundRect">
            <a:avLst>
              <a:gd name="adj" fmla="val 6945"/>
            </a:avLst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2"/>
              </a:solidFill>
            </a:endParaRPr>
          </a:p>
        </p:txBody>
      </p:sp>
      <p:sp>
        <p:nvSpPr>
          <p:cNvPr id="69" name="角丸四角形 68">
            <a:extLst>
              <a:ext uri="{FF2B5EF4-FFF2-40B4-BE49-F238E27FC236}">
                <a16:creationId xmlns:a16="http://schemas.microsoft.com/office/drawing/2014/main" id="{C19C6408-6F53-5E4A-8322-69789F40436A}"/>
              </a:ext>
            </a:extLst>
          </p:cNvPr>
          <p:cNvSpPr/>
          <p:nvPr/>
        </p:nvSpPr>
        <p:spPr>
          <a:xfrm>
            <a:off x="5637750" y="1553955"/>
            <a:ext cx="417915" cy="417915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1</a:t>
            </a:r>
            <a:endParaRPr kumimoji="1" lang="ja-JP" altLang="en-US" sz="2000" b="1" i="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75" name="角丸四角形 74">
            <a:extLst>
              <a:ext uri="{FF2B5EF4-FFF2-40B4-BE49-F238E27FC236}">
                <a16:creationId xmlns:a16="http://schemas.microsoft.com/office/drawing/2014/main" id="{562312FE-6D9C-1840-93C1-341C32C4FF1C}"/>
              </a:ext>
            </a:extLst>
          </p:cNvPr>
          <p:cNvSpPr/>
          <p:nvPr/>
        </p:nvSpPr>
        <p:spPr>
          <a:xfrm>
            <a:off x="1918215" y="4196671"/>
            <a:ext cx="417915" cy="417915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lang="en-US" altLang="ja-JP" sz="2000" b="1" dirty="0">
                <a:latin typeface="Meiryo" panose="020B0604030504040204" pitchFamily="34" charset="-128"/>
                <a:ea typeface="Meiryo" panose="020B0604030504040204" pitchFamily="34" charset="-128"/>
              </a:rPr>
              <a:t>2</a:t>
            </a:r>
            <a:endParaRPr kumimoji="1" lang="ja-JP" altLang="en-US" sz="2000" b="1" i="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30358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14">
            <a:extLst>
              <a:ext uri="{FF2B5EF4-FFF2-40B4-BE49-F238E27FC236}">
                <a16:creationId xmlns:a16="http://schemas.microsoft.com/office/drawing/2014/main" id="{5830C041-67CC-B020-1DB0-E1226207734B}"/>
              </a:ext>
            </a:extLst>
          </p:cNvPr>
          <p:cNvSpPr/>
          <p:nvPr/>
        </p:nvSpPr>
        <p:spPr>
          <a:xfrm>
            <a:off x="376865" y="4341168"/>
            <a:ext cx="3671434" cy="706496"/>
          </a:xfrm>
          <a:prstGeom prst="roundRect">
            <a:avLst>
              <a:gd name="adj" fmla="val 5497"/>
            </a:avLst>
          </a:prstGeom>
          <a:solidFill>
            <a:srgbClr val="1698D9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1698D9"/>
              </a:solidFill>
            </a:endParaRPr>
          </a:p>
        </p:txBody>
      </p:sp>
      <p:sp>
        <p:nvSpPr>
          <p:cNvPr id="32" name="1 つの角を丸めた四角形 31">
            <a:extLst>
              <a:ext uri="{FF2B5EF4-FFF2-40B4-BE49-F238E27FC236}">
                <a16:creationId xmlns:a16="http://schemas.microsoft.com/office/drawing/2014/main" id="{CD33EECA-2577-0AD9-A0DB-51DABCCB4435}"/>
              </a:ext>
            </a:extLst>
          </p:cNvPr>
          <p:cNvSpPr/>
          <p:nvPr/>
        </p:nvSpPr>
        <p:spPr>
          <a:xfrm>
            <a:off x="0" y="9741269"/>
            <a:ext cx="7568982" cy="45719"/>
          </a:xfrm>
          <a:prstGeom prst="round1Rect">
            <a:avLst>
              <a:gd name="adj" fmla="val 0"/>
            </a:avLst>
          </a:prstGeom>
          <a:solidFill>
            <a:srgbClr val="2B7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 descr="グラフィカル ユーザー インターフェイス, アプリケーション, マップ&#10;&#10;自動的に生成された説明">
            <a:extLst>
              <a:ext uri="{FF2B5EF4-FFF2-40B4-BE49-F238E27FC236}">
                <a16:creationId xmlns:a16="http://schemas.microsoft.com/office/drawing/2014/main" id="{3F4A18BD-1BB0-3FB6-7A8D-B0656EED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844"/>
          <a:stretch/>
        </p:blipFill>
        <p:spPr>
          <a:xfrm>
            <a:off x="4755479" y="633634"/>
            <a:ext cx="2804196" cy="4416718"/>
          </a:xfrm>
          <a:prstGeom prst="rect">
            <a:avLst/>
          </a:prstGeom>
        </p:spPr>
      </p:pic>
      <p:sp>
        <p:nvSpPr>
          <p:cNvPr id="3" name="1 つの角を丸めた四角形 2">
            <a:extLst>
              <a:ext uri="{FF2B5EF4-FFF2-40B4-BE49-F238E27FC236}">
                <a16:creationId xmlns:a16="http://schemas.microsoft.com/office/drawing/2014/main" id="{6030ACD3-E431-53CC-F616-36DB0FA838C2}"/>
              </a:ext>
            </a:extLst>
          </p:cNvPr>
          <p:cNvSpPr/>
          <p:nvPr/>
        </p:nvSpPr>
        <p:spPr>
          <a:xfrm flipH="1">
            <a:off x="4750097" y="628577"/>
            <a:ext cx="2866402" cy="4421776"/>
          </a:xfrm>
          <a:prstGeom prst="round1Rect">
            <a:avLst>
              <a:gd name="adj" fmla="val 2022"/>
            </a:avLst>
          </a:prstGeom>
          <a:noFill/>
          <a:ln>
            <a:solidFill>
              <a:srgbClr val="173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 1">
            <a:extLst>
              <a:ext uri="{FF2B5EF4-FFF2-40B4-BE49-F238E27FC236}">
                <a16:creationId xmlns:a16="http://schemas.microsoft.com/office/drawing/2014/main" id="{38EDA138-F24B-BC05-7375-9E1928E5EA06}"/>
              </a:ext>
            </a:extLst>
          </p:cNvPr>
          <p:cNvSpPr/>
          <p:nvPr/>
        </p:nvSpPr>
        <p:spPr>
          <a:xfrm>
            <a:off x="4280259" y="2108838"/>
            <a:ext cx="1482345" cy="2943077"/>
          </a:xfrm>
          <a:prstGeom prst="roundRect">
            <a:avLst>
              <a:gd name="adj" fmla="val 13651"/>
            </a:avLst>
          </a:prstGeom>
          <a:solidFill>
            <a:srgbClr val="F6F7F7"/>
          </a:solidFill>
          <a:ln w="12700">
            <a:solidFill>
              <a:srgbClr val="1733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E5A3C469-6AA8-D844-B439-61798DF09F5E}"/>
              </a:ext>
            </a:extLst>
          </p:cNvPr>
          <p:cNvSpPr txBox="1"/>
          <p:nvPr/>
        </p:nvSpPr>
        <p:spPr>
          <a:xfrm>
            <a:off x="1103160" y="4707133"/>
            <a:ext cx="267425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ウェブだから</a:t>
            </a:r>
            <a:r>
              <a:rPr kumimoji="1" lang="en-US" altLang="ja-JP" sz="105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24</a:t>
            </a:r>
            <a:r>
              <a:rPr kumimoji="1" lang="ja-JP" altLang="en-US" sz="105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時間いつでも手続きが可能です</a:t>
            </a:r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96B7840D-C819-2D4F-9B65-67DD5D0F93CE}"/>
              </a:ext>
            </a:extLst>
          </p:cNvPr>
          <p:cNvSpPr txBox="1"/>
          <p:nvPr/>
        </p:nvSpPr>
        <p:spPr>
          <a:xfrm>
            <a:off x="1069114" y="4442051"/>
            <a:ext cx="28683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b="1" dirty="0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24</a:t>
            </a:r>
            <a:r>
              <a:rPr kumimoji="1" lang="ja-JP" altLang="en-US" sz="1200" b="1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時間</a:t>
            </a:r>
            <a:r>
              <a:rPr kumimoji="1" lang="en-US" altLang="ja-JP" sz="1400" b="1" dirty="0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Web</a:t>
            </a:r>
            <a:r>
              <a:rPr kumimoji="1" lang="ja-JP" altLang="en-US" sz="1200" b="1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</a:t>
            </a:r>
            <a:r>
              <a:rPr kumimoji="1" lang="ja-JP" altLang="en-US" sz="1400" b="1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内見予約</a:t>
            </a:r>
            <a:r>
              <a:rPr kumimoji="1" lang="en-US" altLang="ja-JP" sz="1400" b="1" dirty="0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/</a:t>
            </a:r>
            <a:r>
              <a:rPr kumimoji="1" lang="ja-JP" altLang="en-US" sz="1400" b="1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申込</a:t>
            </a:r>
            <a:endParaRPr kumimoji="1" lang="ja-JP" altLang="en-US" sz="1400" b="1" dirty="0">
              <a:solidFill>
                <a:srgbClr val="2B73D9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99" name="テキスト ボックス 98">
            <a:extLst>
              <a:ext uri="{FF2B5EF4-FFF2-40B4-BE49-F238E27FC236}">
                <a16:creationId xmlns:a16="http://schemas.microsoft.com/office/drawing/2014/main" id="{DE6DE134-7528-944F-9D75-F33E0CAC4572}"/>
              </a:ext>
            </a:extLst>
          </p:cNvPr>
          <p:cNvSpPr txBox="1"/>
          <p:nvPr/>
        </p:nvSpPr>
        <p:spPr>
          <a:xfrm>
            <a:off x="299482" y="1014592"/>
            <a:ext cx="4642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00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弊社管理の空室物件は</a:t>
            </a:r>
            <a:r>
              <a:rPr kumimoji="1" lang="en-US" altLang="ja-JP" sz="30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Web</a:t>
            </a:r>
            <a:r>
              <a:rPr kumimoji="1" lang="ja-JP" altLang="en-US" sz="300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でご確認</a:t>
            </a:r>
            <a:r>
              <a:rPr lang="ja-JP" altLang="en-US" sz="300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いただけます</a:t>
            </a:r>
            <a:endParaRPr kumimoji="1" lang="ja-JP" altLang="en-US" sz="3000">
              <a:solidFill>
                <a:srgbClr val="17336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6" name="テキスト ボックス 165">
            <a:extLst>
              <a:ext uri="{FF2B5EF4-FFF2-40B4-BE49-F238E27FC236}">
                <a16:creationId xmlns:a16="http://schemas.microsoft.com/office/drawing/2014/main" id="{91B8B2A6-34EA-1043-829A-80238E3B4803}"/>
              </a:ext>
            </a:extLst>
          </p:cNvPr>
          <p:cNvSpPr txBox="1"/>
          <p:nvPr/>
        </p:nvSpPr>
        <p:spPr>
          <a:xfrm>
            <a:off x="628453" y="7155021"/>
            <a:ext cx="3126224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sz="1100" b="1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アカウント登録済の仲介会社様</a:t>
            </a:r>
            <a:br>
              <a:rPr lang="en-US" altLang="ja-JP" sz="10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900" b="1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いい生活アカウントでログイン</a:t>
            </a:r>
            <a: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(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右イメージ参照</a:t>
            </a:r>
            <a: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/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青いボタン</a:t>
            </a:r>
            <a: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) </a:t>
            </a:r>
            <a:r>
              <a:rPr lang="ja-JP" altLang="en-US" sz="90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クリック</a:t>
            </a:r>
            <a:r>
              <a:rPr lang="ja-JP" altLang="en-US" sz="90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し、弊社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管理物件をご確認ください。</a:t>
            </a:r>
            <a:b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b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100" b="1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アカウント未登録の仲介会社様</a:t>
            </a:r>
            <a:b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「</a:t>
            </a:r>
            <a:r>
              <a:rPr lang="ja-JP" altLang="en-US" sz="900" b="1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新規アカウント作成</a:t>
            </a:r>
            <a: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(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右イメージ参照</a:t>
            </a:r>
            <a: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/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黄色いボタン</a:t>
            </a:r>
            <a: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)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」をクリックし、</a:t>
            </a:r>
            <a:b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新規アカウント登録のうえ、弊社管理物件をご確認ください。</a:t>
            </a:r>
          </a:p>
          <a:p>
            <a:pPr>
              <a:lnSpc>
                <a:spcPts val="1400"/>
              </a:lnSpc>
            </a:pPr>
            <a:r>
              <a:rPr lang="en-US" altLang="ja-JP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※</a:t>
            </a: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お手元に宅建業免許証の画像をご用意ください。</a:t>
            </a:r>
            <a:endParaRPr lang="en-US" altLang="ja-JP" sz="900" dirty="0">
              <a:solidFill>
                <a:srgbClr val="284673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68" name="角丸四角形 167">
            <a:extLst>
              <a:ext uri="{FF2B5EF4-FFF2-40B4-BE49-F238E27FC236}">
                <a16:creationId xmlns:a16="http://schemas.microsoft.com/office/drawing/2014/main" id="{B3463E26-265C-064D-A020-9727F659EBB5}"/>
              </a:ext>
            </a:extLst>
          </p:cNvPr>
          <p:cNvSpPr/>
          <p:nvPr/>
        </p:nvSpPr>
        <p:spPr>
          <a:xfrm flipH="1">
            <a:off x="397647" y="7872964"/>
            <a:ext cx="229772" cy="229772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kumimoji="1" lang="en-US" altLang="ja-JP" sz="1200" b="1" i="0" dirty="0">
                <a:latin typeface="Meiryo" panose="020B0604030504040204" pitchFamily="34" charset="-128"/>
                <a:ea typeface="Meiryo" panose="020B0604030504040204" pitchFamily="34" charset="-128"/>
              </a:rPr>
              <a:t>b</a:t>
            </a:r>
            <a:endParaRPr kumimoji="1" lang="ja-JP" altLang="en-US" sz="1200" b="1" i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172" name="1 つの角を丸めた四角形 171">
            <a:extLst>
              <a:ext uri="{FF2B5EF4-FFF2-40B4-BE49-F238E27FC236}">
                <a16:creationId xmlns:a16="http://schemas.microsoft.com/office/drawing/2014/main" id="{E3064F2A-AE38-164C-8BEC-479C14D4BBEB}"/>
              </a:ext>
            </a:extLst>
          </p:cNvPr>
          <p:cNvSpPr/>
          <p:nvPr/>
        </p:nvSpPr>
        <p:spPr>
          <a:xfrm flipH="1" flipV="1">
            <a:off x="397647" y="8721406"/>
            <a:ext cx="3467817" cy="753559"/>
          </a:xfrm>
          <a:prstGeom prst="round1Rect">
            <a:avLst/>
          </a:prstGeom>
          <a:solidFill>
            <a:srgbClr val="1698D9">
              <a:alpha val="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accent3"/>
              </a:solidFill>
            </a:endParaRPr>
          </a:p>
        </p:txBody>
      </p:sp>
      <p:sp>
        <p:nvSpPr>
          <p:cNvPr id="173" name="テキスト ボックス 172">
            <a:extLst>
              <a:ext uri="{FF2B5EF4-FFF2-40B4-BE49-F238E27FC236}">
                <a16:creationId xmlns:a16="http://schemas.microsoft.com/office/drawing/2014/main" id="{1FD4D884-D8F3-DF42-8772-43B01ABAA82C}"/>
              </a:ext>
            </a:extLst>
          </p:cNvPr>
          <p:cNvSpPr txBox="1"/>
          <p:nvPr/>
        </p:nvSpPr>
        <p:spPr>
          <a:xfrm>
            <a:off x="738590" y="9165496"/>
            <a:ext cx="2462258" cy="252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en-US" altLang="ja-JP" sz="900" dirty="0">
                <a:solidFill>
                  <a:srgbClr val="163265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https://esa.support.e-seikatsu.info/</a:t>
            </a:r>
            <a:endParaRPr lang="en" altLang="ja-JP" sz="900" dirty="0">
              <a:solidFill>
                <a:srgbClr val="163265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4" name="テキスト ボックス 173">
            <a:extLst>
              <a:ext uri="{FF2B5EF4-FFF2-40B4-BE49-F238E27FC236}">
                <a16:creationId xmlns:a16="http://schemas.microsoft.com/office/drawing/2014/main" id="{755E4862-DB04-0A47-BE47-7FA230B83935}"/>
              </a:ext>
            </a:extLst>
          </p:cNvPr>
          <p:cNvSpPr txBox="1"/>
          <p:nvPr/>
        </p:nvSpPr>
        <p:spPr>
          <a:xfrm>
            <a:off x="738591" y="8810192"/>
            <a:ext cx="2462258" cy="255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sz="1100" b="1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アカウント登録</a:t>
            </a:r>
            <a:r>
              <a:rPr lang="ja-JP" altLang="en-US" sz="1100" b="1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・ログインでお困り</a:t>
            </a:r>
            <a:r>
              <a:rPr lang="ja-JP" altLang="en-US" sz="1100" b="1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の方</a:t>
            </a:r>
            <a:endParaRPr lang="en-US" altLang="ja-JP" sz="1100" b="1" dirty="0">
              <a:solidFill>
                <a:srgbClr val="284673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5" name="テキスト ボックス 174">
            <a:extLst>
              <a:ext uri="{FF2B5EF4-FFF2-40B4-BE49-F238E27FC236}">
                <a16:creationId xmlns:a16="http://schemas.microsoft.com/office/drawing/2014/main" id="{64E1A5D5-9D74-F147-8908-AD3080C23C33}"/>
              </a:ext>
            </a:extLst>
          </p:cNvPr>
          <p:cNvSpPr txBox="1"/>
          <p:nvPr/>
        </p:nvSpPr>
        <p:spPr>
          <a:xfrm>
            <a:off x="738590" y="8990343"/>
            <a:ext cx="1977527" cy="2606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</a:pPr>
            <a:r>
              <a:rPr lang="ja-JP" altLang="en-US" sz="90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操作方法についての詳細はこちら</a:t>
            </a:r>
            <a:endParaRPr kumimoji="1" lang="ja-JP" altLang="en-US" sz="900" dirty="0"/>
          </a:p>
        </p:txBody>
      </p:sp>
      <p:sp>
        <p:nvSpPr>
          <p:cNvPr id="177" name="対角する 2 つの角を丸めた四角形 176">
            <a:extLst>
              <a:ext uri="{FF2B5EF4-FFF2-40B4-BE49-F238E27FC236}">
                <a16:creationId xmlns:a16="http://schemas.microsoft.com/office/drawing/2014/main" id="{E24AD671-F54F-464F-97F5-5731CF503651}"/>
              </a:ext>
            </a:extLst>
          </p:cNvPr>
          <p:cNvSpPr/>
          <p:nvPr/>
        </p:nvSpPr>
        <p:spPr>
          <a:xfrm flipH="1">
            <a:off x="397647" y="5632825"/>
            <a:ext cx="6772434" cy="925875"/>
          </a:xfrm>
          <a:prstGeom prst="round2DiagRect">
            <a:avLst>
              <a:gd name="adj1" fmla="val 9613"/>
              <a:gd name="adj2" fmla="val 0"/>
            </a:avLst>
          </a:prstGeom>
          <a:solidFill>
            <a:schemeClr val="bg1"/>
          </a:solidFill>
          <a:ln w="19050">
            <a:solidFill>
              <a:srgbClr val="EF8D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8" name="テキスト ボックス 177">
            <a:extLst>
              <a:ext uri="{FF2B5EF4-FFF2-40B4-BE49-F238E27FC236}">
                <a16:creationId xmlns:a16="http://schemas.microsoft.com/office/drawing/2014/main" id="{0F14DB84-89A1-0C42-9497-5FB0B089F36C}"/>
              </a:ext>
            </a:extLst>
          </p:cNvPr>
          <p:cNvSpPr txBox="1"/>
          <p:nvPr/>
        </p:nvSpPr>
        <p:spPr>
          <a:xfrm>
            <a:off x="289911" y="6687583"/>
            <a:ext cx="6815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>
                <a:solidFill>
                  <a:srgbClr val="163265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いい生活</a:t>
            </a:r>
            <a:r>
              <a:rPr kumimoji="1" lang="en-US" altLang="ja-JP" sz="1600" b="1" dirty="0">
                <a:solidFill>
                  <a:srgbClr val="163265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Square</a:t>
            </a:r>
            <a:r>
              <a:rPr kumimoji="1" lang="ja-JP" altLang="en-US" sz="1600" b="1">
                <a:solidFill>
                  <a:srgbClr val="163265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の利用にはいい生活アカウントが必要です</a:t>
            </a:r>
            <a:endParaRPr kumimoji="1" lang="ja-JP" altLang="en-US" sz="1600" dirty="0">
              <a:solidFill>
                <a:srgbClr val="163265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79" name="テキスト ボックス 178">
            <a:extLst>
              <a:ext uri="{FF2B5EF4-FFF2-40B4-BE49-F238E27FC236}">
                <a16:creationId xmlns:a16="http://schemas.microsoft.com/office/drawing/2014/main" id="{36D91AF1-39E4-E441-ACB4-45D3DFD8EBCF}"/>
              </a:ext>
            </a:extLst>
          </p:cNvPr>
          <p:cNvSpPr txBox="1"/>
          <p:nvPr/>
        </p:nvSpPr>
        <p:spPr>
          <a:xfrm>
            <a:off x="476636" y="6039797"/>
            <a:ext cx="6606403" cy="429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ja-JP" altLang="en-US" sz="9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閲覧には初回のみ新規アカウント登録が必要</a:t>
            </a:r>
            <a:r>
              <a:rPr lang="ja-JP" altLang="en-US" sz="90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です。</a:t>
            </a:r>
            <a:endParaRPr lang="en-US" altLang="ja-JP" sz="900" dirty="0">
              <a:solidFill>
                <a:srgbClr val="284673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algn="ctr">
              <a:lnSpc>
                <a:spcPts val="1400"/>
              </a:lnSpc>
            </a:pPr>
            <a:r>
              <a:rPr lang="en-US" altLang="ja-JP" sz="8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(</a:t>
            </a:r>
            <a:r>
              <a:rPr lang="ja-JP" altLang="en-US" sz="80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推奨</a:t>
            </a:r>
            <a:r>
              <a:rPr lang="ja-JP" altLang="en-US" sz="8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ブラウザ</a:t>
            </a:r>
            <a:r>
              <a:rPr lang="en-US" altLang="ja-JP" sz="800" dirty="0">
                <a:solidFill>
                  <a:srgbClr val="284673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 Google Chrome)</a:t>
            </a:r>
          </a:p>
        </p:txBody>
      </p:sp>
      <p:sp>
        <p:nvSpPr>
          <p:cNvPr id="180" name="テキスト ボックス 179">
            <a:extLst>
              <a:ext uri="{FF2B5EF4-FFF2-40B4-BE49-F238E27FC236}">
                <a16:creationId xmlns:a16="http://schemas.microsoft.com/office/drawing/2014/main" id="{805EAACF-45C2-464D-B43B-377D1793E48C}"/>
              </a:ext>
            </a:extLst>
          </p:cNvPr>
          <p:cNvSpPr txBox="1"/>
          <p:nvPr/>
        </p:nvSpPr>
        <p:spPr>
          <a:xfrm>
            <a:off x="427168" y="5781251"/>
            <a:ext cx="6705338" cy="255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ja-JP" sz="11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https://rent.es-square.net/bukken/chintai/search?motozuke_gyosha_name=</a:t>
            </a:r>
            <a:r>
              <a:rPr lang="ja-JP" altLang="en-US" sz="11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いい生活不動産</a:t>
            </a:r>
            <a:endParaRPr kumimoji="1" lang="ja-JP" altLang="en-US" sz="1100" dirty="0">
              <a:solidFill>
                <a:srgbClr val="17336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187" name="角丸四角形 186">
            <a:extLst>
              <a:ext uri="{FF2B5EF4-FFF2-40B4-BE49-F238E27FC236}">
                <a16:creationId xmlns:a16="http://schemas.microsoft.com/office/drawing/2014/main" id="{21F47FF6-D23B-844C-9329-238991104B01}"/>
              </a:ext>
            </a:extLst>
          </p:cNvPr>
          <p:cNvSpPr/>
          <p:nvPr/>
        </p:nvSpPr>
        <p:spPr>
          <a:xfrm flipH="1">
            <a:off x="397647" y="7169696"/>
            <a:ext cx="229772" cy="229772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lang="en-US" altLang="ja-JP" sz="1200" b="1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endParaRPr kumimoji="1" lang="ja-JP" altLang="en-US" sz="1200" b="1" i="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BC77915-41B2-4B5F-A45D-24A034815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005" y="8721956"/>
            <a:ext cx="752459" cy="752459"/>
          </a:xfrm>
          <a:prstGeom prst="rect">
            <a:avLst/>
          </a:prstGeom>
          <a:noFill/>
          <a:ln>
            <a:solidFill>
              <a:srgbClr val="1698D9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4CA5D72B-AEB8-E140-9E46-0C799AE3E32A}"/>
              </a:ext>
            </a:extLst>
          </p:cNvPr>
          <p:cNvSpPr txBox="1"/>
          <p:nvPr/>
        </p:nvSpPr>
        <p:spPr>
          <a:xfrm>
            <a:off x="291113" y="5182684"/>
            <a:ext cx="6707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>
                <a:solidFill>
                  <a:srgbClr val="163265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アクセスはこちらから</a:t>
            </a:r>
            <a:endParaRPr kumimoji="1" lang="ja-JP" altLang="en-US" sz="2000" dirty="0">
              <a:solidFill>
                <a:srgbClr val="163265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A653E14-D1DD-46E4-ACDB-666C83B69A91}"/>
              </a:ext>
            </a:extLst>
          </p:cNvPr>
          <p:cNvSpPr txBox="1"/>
          <p:nvPr/>
        </p:nvSpPr>
        <p:spPr>
          <a:xfrm>
            <a:off x="376865" y="9816502"/>
            <a:ext cx="663421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1800" b="1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株式会社いい生活不動産</a:t>
            </a:r>
            <a:endParaRPr kumimoji="1" lang="en-US" altLang="ja-JP" sz="1800" b="1" dirty="0">
              <a:solidFill>
                <a:srgbClr val="17336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kumimoji="1"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〒</a:t>
            </a:r>
            <a:r>
              <a:rPr kumimoji="1" lang="en-US" altLang="ja-JP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106-0047 </a:t>
            </a:r>
            <a:r>
              <a:rPr kumimoji="1"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東京都港区南麻布５丁目２－３２ 興和広尾ビル</a:t>
            </a:r>
            <a:endParaRPr kumimoji="1" lang="en-US" altLang="ja-JP" sz="900" dirty="0">
              <a:solidFill>
                <a:srgbClr val="17336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r>
              <a:rPr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電話番号 </a:t>
            </a:r>
            <a:r>
              <a:rPr lang="en-US" altLang="ja-JP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000-0000-0000 FAX</a:t>
            </a:r>
            <a:r>
              <a:rPr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番号 </a:t>
            </a:r>
            <a:r>
              <a:rPr lang="en-US" altLang="ja-JP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000-0000-0000 </a:t>
            </a:r>
            <a:r>
              <a:rPr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メールアドレス</a:t>
            </a:r>
            <a:r>
              <a:rPr lang="en-US" altLang="ja-JP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:aaaaa@aaaa.jps</a:t>
            </a:r>
          </a:p>
          <a:p>
            <a:r>
              <a:rPr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営業時間 </a:t>
            </a:r>
            <a:r>
              <a:rPr lang="en-US" altLang="ja-JP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9:00</a:t>
            </a:r>
            <a:r>
              <a:rPr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～</a:t>
            </a:r>
            <a:r>
              <a:rPr lang="en-US" altLang="ja-JP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18:00 </a:t>
            </a:r>
            <a:r>
              <a:rPr lang="ja-JP" altLang="en-US" sz="9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定休日 土日祝</a:t>
            </a:r>
            <a:endParaRPr kumimoji="1" lang="en-US" altLang="ja-JP" sz="900" dirty="0">
              <a:solidFill>
                <a:srgbClr val="17336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9" name="グラフィックス 8">
            <a:extLst>
              <a:ext uri="{FF2B5EF4-FFF2-40B4-BE49-F238E27FC236}">
                <a16:creationId xmlns:a16="http://schemas.microsoft.com/office/drawing/2014/main" id="{E7B4679B-FC58-D736-0965-376C577A23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7030" y="0"/>
            <a:ext cx="2344093" cy="973244"/>
          </a:xfrm>
          <a:prstGeom prst="rect">
            <a:avLst/>
          </a:prstGeom>
        </p:spPr>
      </p:pic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C9D9F24E-C6CA-FE4F-4A90-68B27F13EC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6703"/>
          <a:stretch/>
        </p:blipFill>
        <p:spPr>
          <a:xfrm>
            <a:off x="4150486" y="7159512"/>
            <a:ext cx="3418495" cy="2314903"/>
          </a:xfrm>
          <a:prstGeom prst="rect">
            <a:avLst/>
          </a:prstGeom>
          <a:ln w="12700">
            <a:solidFill>
              <a:srgbClr val="173368"/>
            </a:solidFill>
          </a:ln>
        </p:spPr>
      </p:pic>
      <p:sp>
        <p:nvSpPr>
          <p:cNvPr id="49" name="角丸四角形 48">
            <a:extLst>
              <a:ext uri="{FF2B5EF4-FFF2-40B4-BE49-F238E27FC236}">
                <a16:creationId xmlns:a16="http://schemas.microsoft.com/office/drawing/2014/main" id="{C108035E-0F19-9543-A753-324BE5A16C2D}"/>
              </a:ext>
            </a:extLst>
          </p:cNvPr>
          <p:cNvSpPr/>
          <p:nvPr/>
        </p:nvSpPr>
        <p:spPr>
          <a:xfrm flipH="1">
            <a:off x="4181797" y="8271839"/>
            <a:ext cx="229772" cy="229772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lang="en-US" altLang="ja-JP" sz="1200" b="1" dirty="0">
                <a:latin typeface="Meiryo" panose="020B0604030504040204" pitchFamily="34" charset="-128"/>
                <a:ea typeface="Meiryo" panose="020B0604030504040204" pitchFamily="34" charset="-128"/>
              </a:rPr>
              <a:t>b</a:t>
            </a:r>
            <a:endParaRPr kumimoji="1" lang="ja-JP" altLang="en-US" sz="1200" b="1" i="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51" name="角丸四角形 50">
            <a:extLst>
              <a:ext uri="{FF2B5EF4-FFF2-40B4-BE49-F238E27FC236}">
                <a16:creationId xmlns:a16="http://schemas.microsoft.com/office/drawing/2014/main" id="{438B5610-DD36-D342-8FBB-4B746AE42036}"/>
              </a:ext>
            </a:extLst>
          </p:cNvPr>
          <p:cNvSpPr/>
          <p:nvPr/>
        </p:nvSpPr>
        <p:spPr>
          <a:xfrm flipH="1">
            <a:off x="4181797" y="7990761"/>
            <a:ext cx="229772" cy="229772"/>
          </a:xfrm>
          <a:prstGeom prst="roundRect">
            <a:avLst/>
          </a:prstGeom>
          <a:solidFill>
            <a:srgbClr val="1733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kumimoji="1" lang="en-US" altLang="ja-JP" sz="1200" b="1" i="0" dirty="0">
                <a:latin typeface="Meiryo" panose="020B0604030504040204" pitchFamily="34" charset="-128"/>
                <a:ea typeface="Meiryo" panose="020B0604030504040204" pitchFamily="34" charset="-128"/>
              </a:rPr>
              <a:t>a</a:t>
            </a:r>
            <a:endParaRPr kumimoji="1" lang="ja-JP" altLang="en-US" sz="1200" b="1" i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86" name="円/楕円 85">
            <a:extLst>
              <a:ext uri="{FF2B5EF4-FFF2-40B4-BE49-F238E27FC236}">
                <a16:creationId xmlns:a16="http://schemas.microsoft.com/office/drawing/2014/main" id="{17D180C1-3076-4A4F-B628-E4B8A9F1A5C5}"/>
              </a:ext>
            </a:extLst>
          </p:cNvPr>
          <p:cNvSpPr/>
          <p:nvPr/>
        </p:nvSpPr>
        <p:spPr>
          <a:xfrm>
            <a:off x="6025004" y="156632"/>
            <a:ext cx="1287808" cy="1296137"/>
          </a:xfrm>
          <a:prstGeom prst="ellipse">
            <a:avLst/>
          </a:prstGeom>
          <a:solidFill>
            <a:srgbClr val="F29D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rtlCol="0" anchor="ctr"/>
          <a:lstStyle/>
          <a:p>
            <a:pPr algn="ctr"/>
            <a:r>
              <a:rPr lang="ja-JP" altLang="en-US" sz="1700" b="1">
                <a:latin typeface="Meiryo" panose="020B0604030504040204" pitchFamily="34" charset="-128"/>
                <a:ea typeface="Meiryo" panose="020B0604030504040204" pitchFamily="34" charset="-128"/>
              </a:rPr>
              <a:t>利用料</a:t>
            </a:r>
            <a:r>
              <a:rPr lang="ja-JP" altLang="en-US" sz="2700" b="1">
                <a:latin typeface="Meiryo" panose="020B0604030504040204" pitchFamily="34" charset="-128"/>
                <a:ea typeface="Meiryo" panose="020B0604030504040204" pitchFamily="34" charset="-128"/>
              </a:rPr>
              <a:t>無料</a:t>
            </a:r>
            <a:endParaRPr kumimoji="1" lang="ja-JP" altLang="en-US" sz="2700" b="1" i="0" dirty="0"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pic>
        <p:nvPicPr>
          <p:cNvPr id="191" name="図 190" descr="グラフィカル ユーザー インターフェイス, テキスト, アプリケーション, Web サイト&#10;&#10;自動的に生成された説明">
            <a:extLst>
              <a:ext uri="{FF2B5EF4-FFF2-40B4-BE49-F238E27FC236}">
                <a16:creationId xmlns:a16="http://schemas.microsoft.com/office/drawing/2014/main" id="{4F8BEDC0-624C-08F5-29E6-5F286C4FDA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1303" y="2173735"/>
            <a:ext cx="1300256" cy="2813282"/>
          </a:xfrm>
          <a:prstGeom prst="rect">
            <a:avLst/>
          </a:prstGeom>
        </p:spPr>
      </p:pic>
      <p:pic>
        <p:nvPicPr>
          <p:cNvPr id="4" name="グラフィックス 3">
            <a:extLst>
              <a:ext uri="{FF2B5EF4-FFF2-40B4-BE49-F238E27FC236}">
                <a16:creationId xmlns:a16="http://schemas.microsoft.com/office/drawing/2014/main" id="{A0A1C204-0779-F8A5-BD05-3AB09E7FDF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4576" y="4513808"/>
            <a:ext cx="347839" cy="368300"/>
          </a:xfrm>
          <a:prstGeom prst="rect">
            <a:avLst/>
          </a:prstGeom>
        </p:spPr>
      </p:pic>
      <p:sp>
        <p:nvSpPr>
          <p:cNvPr id="18" name="グラフィックス 16" descr="バッジ: 疑問符 単色塗りつぶし">
            <a:extLst>
              <a:ext uri="{FF2B5EF4-FFF2-40B4-BE49-F238E27FC236}">
                <a16:creationId xmlns:a16="http://schemas.microsoft.com/office/drawing/2014/main" id="{BA3C5EFB-15D2-AE7C-948F-352834442A87}"/>
              </a:ext>
            </a:extLst>
          </p:cNvPr>
          <p:cNvSpPr/>
          <p:nvPr/>
        </p:nvSpPr>
        <p:spPr>
          <a:xfrm>
            <a:off x="476636" y="8956883"/>
            <a:ext cx="255966" cy="252441"/>
          </a:xfrm>
          <a:custGeom>
            <a:avLst/>
            <a:gdLst>
              <a:gd name="connsiteX0" fmla="*/ 250296 w 500578"/>
              <a:gd name="connsiteY0" fmla="*/ 0 h 500578"/>
              <a:gd name="connsiteX1" fmla="*/ 0 w 500578"/>
              <a:gd name="connsiteY1" fmla="*/ 250283 h 500578"/>
              <a:gd name="connsiteX2" fmla="*/ 250283 w 500578"/>
              <a:gd name="connsiteY2" fmla="*/ 500579 h 500578"/>
              <a:gd name="connsiteX3" fmla="*/ 500579 w 500578"/>
              <a:gd name="connsiteY3" fmla="*/ 250296 h 500578"/>
              <a:gd name="connsiteX4" fmla="*/ 500579 w 500578"/>
              <a:gd name="connsiteY4" fmla="*/ 250270 h 500578"/>
              <a:gd name="connsiteX5" fmla="*/ 250507 w 500578"/>
              <a:gd name="connsiteY5" fmla="*/ 0 h 500578"/>
              <a:gd name="connsiteX6" fmla="*/ 250296 w 500578"/>
              <a:gd name="connsiteY6" fmla="*/ 0 h 500578"/>
              <a:gd name="connsiteX7" fmla="*/ 276195 w 500578"/>
              <a:gd name="connsiteY7" fmla="*/ 385359 h 500578"/>
              <a:gd name="connsiteX8" fmla="*/ 261697 w 500578"/>
              <a:gd name="connsiteY8" fmla="*/ 399857 h 500578"/>
              <a:gd name="connsiteX9" fmla="*/ 251093 w 500578"/>
              <a:gd name="connsiteY9" fmla="*/ 401992 h 500578"/>
              <a:gd name="connsiteX10" fmla="*/ 231686 w 500578"/>
              <a:gd name="connsiteY10" fmla="*/ 393998 h 500578"/>
              <a:gd name="connsiteX11" fmla="*/ 225827 w 500578"/>
              <a:gd name="connsiteY11" fmla="*/ 385332 h 500578"/>
              <a:gd name="connsiteX12" fmla="*/ 223685 w 500578"/>
              <a:gd name="connsiteY12" fmla="*/ 374716 h 500578"/>
              <a:gd name="connsiteX13" fmla="*/ 231686 w 500578"/>
              <a:gd name="connsiteY13" fmla="*/ 355302 h 500578"/>
              <a:gd name="connsiteX14" fmla="*/ 270325 w 500578"/>
              <a:gd name="connsiteY14" fmla="*/ 355251 h 500578"/>
              <a:gd name="connsiteX15" fmla="*/ 270376 w 500578"/>
              <a:gd name="connsiteY15" fmla="*/ 355302 h 500578"/>
              <a:gd name="connsiteX16" fmla="*/ 270376 w 500578"/>
              <a:gd name="connsiteY16" fmla="*/ 355302 h 500578"/>
              <a:gd name="connsiteX17" fmla="*/ 276234 w 500578"/>
              <a:gd name="connsiteY17" fmla="*/ 364047 h 500578"/>
              <a:gd name="connsiteX18" fmla="*/ 278376 w 500578"/>
              <a:gd name="connsiteY18" fmla="*/ 374716 h 500578"/>
              <a:gd name="connsiteX19" fmla="*/ 276195 w 500578"/>
              <a:gd name="connsiteY19" fmla="*/ 385346 h 500578"/>
              <a:gd name="connsiteX20" fmla="*/ 299464 w 500578"/>
              <a:gd name="connsiteY20" fmla="*/ 269638 h 500578"/>
              <a:gd name="connsiteX21" fmla="*/ 270066 w 500578"/>
              <a:gd name="connsiteY21" fmla="*/ 320895 h 500578"/>
              <a:gd name="connsiteX22" fmla="*/ 230526 w 500578"/>
              <a:gd name="connsiteY22" fmla="*/ 320895 h 500578"/>
              <a:gd name="connsiteX23" fmla="*/ 278409 w 500578"/>
              <a:gd name="connsiteY23" fmla="*/ 236167 h 500578"/>
              <a:gd name="connsiteX24" fmla="*/ 295139 w 500578"/>
              <a:gd name="connsiteY24" fmla="*/ 163224 h 500578"/>
              <a:gd name="connsiteX25" fmla="*/ 222196 w 500578"/>
              <a:gd name="connsiteY25" fmla="*/ 146494 h 500578"/>
              <a:gd name="connsiteX26" fmla="*/ 197385 w 500578"/>
              <a:gd name="connsiteY26" fmla="*/ 191355 h 500578"/>
              <a:gd name="connsiteX27" fmla="*/ 157844 w 500578"/>
              <a:gd name="connsiteY27" fmla="*/ 191355 h 500578"/>
              <a:gd name="connsiteX28" fmla="*/ 250268 w 500578"/>
              <a:gd name="connsiteY28" fmla="*/ 98862 h 500578"/>
              <a:gd name="connsiteX29" fmla="*/ 342761 w 500578"/>
              <a:gd name="connsiteY29" fmla="*/ 191285 h 500578"/>
              <a:gd name="connsiteX30" fmla="*/ 299464 w 500578"/>
              <a:gd name="connsiteY30" fmla="*/ 269625 h 500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00578" h="500578">
                <a:moveTo>
                  <a:pt x="250296" y="0"/>
                </a:moveTo>
                <a:cubicBezTo>
                  <a:pt x="112065" y="-4"/>
                  <a:pt x="4" y="112052"/>
                  <a:pt x="0" y="250283"/>
                </a:cubicBezTo>
                <a:cubicBezTo>
                  <a:pt x="-4" y="388514"/>
                  <a:pt x="112052" y="500575"/>
                  <a:pt x="250283" y="500579"/>
                </a:cubicBezTo>
                <a:cubicBezTo>
                  <a:pt x="388514" y="500582"/>
                  <a:pt x="500575" y="388527"/>
                  <a:pt x="500579" y="250296"/>
                </a:cubicBezTo>
                <a:cubicBezTo>
                  <a:pt x="500579" y="250287"/>
                  <a:pt x="500579" y="250278"/>
                  <a:pt x="500579" y="250270"/>
                </a:cubicBezTo>
                <a:cubicBezTo>
                  <a:pt x="500633" y="112104"/>
                  <a:pt x="388672" y="55"/>
                  <a:pt x="250507" y="0"/>
                </a:cubicBezTo>
                <a:cubicBezTo>
                  <a:pt x="250436" y="0"/>
                  <a:pt x="250366" y="0"/>
                  <a:pt x="250296" y="0"/>
                </a:cubicBezTo>
                <a:close/>
                <a:moveTo>
                  <a:pt x="276195" y="385359"/>
                </a:moveTo>
                <a:cubicBezTo>
                  <a:pt x="273407" y="391876"/>
                  <a:pt x="268214" y="397069"/>
                  <a:pt x="261697" y="399857"/>
                </a:cubicBezTo>
                <a:cubicBezTo>
                  <a:pt x="258344" y="401283"/>
                  <a:pt x="254736" y="402010"/>
                  <a:pt x="251093" y="401992"/>
                </a:cubicBezTo>
                <a:cubicBezTo>
                  <a:pt x="243820" y="402006"/>
                  <a:pt x="236839" y="399131"/>
                  <a:pt x="231686" y="393998"/>
                </a:cubicBezTo>
                <a:cubicBezTo>
                  <a:pt x="229200" y="391508"/>
                  <a:pt x="227212" y="388567"/>
                  <a:pt x="225827" y="385332"/>
                </a:cubicBezTo>
                <a:cubicBezTo>
                  <a:pt x="224394" y="381977"/>
                  <a:pt x="223665" y="378364"/>
                  <a:pt x="223685" y="374716"/>
                </a:cubicBezTo>
                <a:cubicBezTo>
                  <a:pt x="223668" y="367438"/>
                  <a:pt x="226546" y="360454"/>
                  <a:pt x="231686" y="355302"/>
                </a:cubicBezTo>
                <a:cubicBezTo>
                  <a:pt x="242342" y="344618"/>
                  <a:pt x="259641" y="344595"/>
                  <a:pt x="270325" y="355251"/>
                </a:cubicBezTo>
                <a:cubicBezTo>
                  <a:pt x="270342" y="355268"/>
                  <a:pt x="270359" y="355284"/>
                  <a:pt x="270376" y="355302"/>
                </a:cubicBezTo>
                <a:lnTo>
                  <a:pt x="270376" y="355302"/>
                </a:lnTo>
                <a:cubicBezTo>
                  <a:pt x="272875" y="357810"/>
                  <a:pt x="274865" y="360781"/>
                  <a:pt x="276234" y="364047"/>
                </a:cubicBezTo>
                <a:cubicBezTo>
                  <a:pt x="277662" y="367422"/>
                  <a:pt x="278391" y="371051"/>
                  <a:pt x="278376" y="374716"/>
                </a:cubicBezTo>
                <a:cubicBezTo>
                  <a:pt x="278385" y="378371"/>
                  <a:pt x="277642" y="381989"/>
                  <a:pt x="276195" y="385346"/>
                </a:cubicBezTo>
                <a:close/>
                <a:moveTo>
                  <a:pt x="299464" y="269638"/>
                </a:moveTo>
                <a:cubicBezTo>
                  <a:pt x="281463" y="280493"/>
                  <a:pt x="270346" y="299876"/>
                  <a:pt x="270066" y="320895"/>
                </a:cubicBezTo>
                <a:lnTo>
                  <a:pt x="230526" y="320895"/>
                </a:lnTo>
                <a:cubicBezTo>
                  <a:pt x="230761" y="286272"/>
                  <a:pt x="248870" y="254229"/>
                  <a:pt x="278409" y="236167"/>
                </a:cubicBezTo>
                <a:cubicBezTo>
                  <a:pt x="303172" y="220644"/>
                  <a:pt x="310662" y="187987"/>
                  <a:pt x="295139" y="163224"/>
                </a:cubicBezTo>
                <a:cubicBezTo>
                  <a:pt x="279616" y="138461"/>
                  <a:pt x="246959" y="130971"/>
                  <a:pt x="222196" y="146494"/>
                </a:cubicBezTo>
                <a:cubicBezTo>
                  <a:pt x="206751" y="156176"/>
                  <a:pt x="197376" y="173125"/>
                  <a:pt x="197385" y="191355"/>
                </a:cubicBezTo>
                <a:lnTo>
                  <a:pt x="157844" y="191355"/>
                </a:lnTo>
                <a:cubicBezTo>
                  <a:pt x="157825" y="140291"/>
                  <a:pt x="199204" y="98881"/>
                  <a:pt x="250268" y="98862"/>
                </a:cubicBezTo>
                <a:cubicBezTo>
                  <a:pt x="301331" y="98843"/>
                  <a:pt x="342742" y="140221"/>
                  <a:pt x="342761" y="191285"/>
                </a:cubicBezTo>
                <a:cubicBezTo>
                  <a:pt x="342773" y="223110"/>
                  <a:pt x="326417" y="252703"/>
                  <a:pt x="299464" y="269625"/>
                </a:cubicBezTo>
                <a:close/>
              </a:path>
            </a:pathLst>
          </a:custGeom>
          <a:solidFill>
            <a:srgbClr val="EF8D19"/>
          </a:solidFill>
          <a:ln w="6548" cap="flat">
            <a:noFill/>
            <a:prstDash val="solid"/>
            <a:miter/>
          </a:ln>
        </p:spPr>
        <p:txBody>
          <a:bodyPr rtlCol="0" anchor="ctr"/>
          <a:lstStyle/>
          <a:p>
            <a:endParaRPr lang="ja-JP" altLang="en-US"/>
          </a:p>
        </p:txBody>
      </p:sp>
      <p:sp>
        <p:nvSpPr>
          <p:cNvPr id="13" name="角丸四角形 12">
            <a:extLst>
              <a:ext uri="{FF2B5EF4-FFF2-40B4-BE49-F238E27FC236}">
                <a16:creationId xmlns:a16="http://schemas.microsoft.com/office/drawing/2014/main" id="{AFD244F8-B747-CCA6-A478-706AB5A86240}"/>
              </a:ext>
            </a:extLst>
          </p:cNvPr>
          <p:cNvSpPr/>
          <p:nvPr/>
        </p:nvSpPr>
        <p:spPr>
          <a:xfrm>
            <a:off x="376865" y="2656482"/>
            <a:ext cx="3671434" cy="706496"/>
          </a:xfrm>
          <a:prstGeom prst="roundRect">
            <a:avLst>
              <a:gd name="adj" fmla="val 5497"/>
            </a:avLst>
          </a:prstGeom>
          <a:solidFill>
            <a:srgbClr val="1698D9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1698D9"/>
              </a:solidFill>
            </a:endParaRPr>
          </a:p>
        </p:txBody>
      </p:sp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B6C5EA03-CB91-D16E-5EB8-D1AE81689A33}"/>
              </a:ext>
            </a:extLst>
          </p:cNvPr>
          <p:cNvSpPr/>
          <p:nvPr/>
        </p:nvSpPr>
        <p:spPr>
          <a:xfrm>
            <a:off x="376865" y="3498825"/>
            <a:ext cx="3671434" cy="706496"/>
          </a:xfrm>
          <a:prstGeom prst="roundRect">
            <a:avLst>
              <a:gd name="adj" fmla="val 5497"/>
            </a:avLst>
          </a:prstGeom>
          <a:solidFill>
            <a:srgbClr val="1698D9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1698D9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32B1C2-D0C9-8B13-8E29-CEF0B4F3BE50}"/>
              </a:ext>
            </a:extLst>
          </p:cNvPr>
          <p:cNvSpPr txBox="1"/>
          <p:nvPr/>
        </p:nvSpPr>
        <p:spPr>
          <a:xfrm>
            <a:off x="1083420" y="3000200"/>
            <a:ext cx="25054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5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外出先から</a:t>
            </a:r>
            <a:r>
              <a:rPr kumimoji="1" lang="ja-JP" altLang="en-US" sz="105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も物件を探せます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1DB4474-D81B-D005-55A5-76F9E32CD576}"/>
              </a:ext>
            </a:extLst>
          </p:cNvPr>
          <p:cNvSpPr txBox="1"/>
          <p:nvPr/>
        </p:nvSpPr>
        <p:spPr>
          <a:xfrm>
            <a:off x="1083419" y="2743704"/>
            <a:ext cx="287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 dirty="0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スマートフォン</a:t>
            </a:r>
            <a:r>
              <a:rPr kumimoji="1" lang="ja-JP" altLang="en-US" sz="1200" b="1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＆</a:t>
            </a:r>
            <a:r>
              <a:rPr kumimoji="1" lang="ja-JP" altLang="en-US" sz="1400" b="1" dirty="0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地図</a:t>
            </a:r>
            <a:r>
              <a:rPr kumimoji="1" lang="ja-JP" altLang="en-US" sz="1400" b="1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検索対応</a:t>
            </a:r>
            <a:r>
              <a:rPr kumimoji="1" lang="ja-JP" altLang="en-US" sz="1400" b="1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も</a:t>
            </a:r>
            <a:r>
              <a:rPr kumimoji="1" lang="en-US" altLang="ja-JP" sz="1400" b="1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!</a:t>
            </a:r>
            <a:endParaRPr kumimoji="1" lang="ja-JP" altLang="en-US" sz="1400" b="1" dirty="0">
              <a:solidFill>
                <a:srgbClr val="17336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19" name="グラフィックス 18">
            <a:extLst>
              <a:ext uri="{FF2B5EF4-FFF2-40B4-BE49-F238E27FC236}">
                <a16:creationId xmlns:a16="http://schemas.microsoft.com/office/drawing/2014/main" id="{D05F39C3-648A-3861-C5D7-1B222CDF5FA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68865" y="2803643"/>
            <a:ext cx="453856" cy="389019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B65381F8-57FB-8321-C290-7FA11B32E4CF}"/>
              </a:ext>
            </a:extLst>
          </p:cNvPr>
          <p:cNvSpPr txBox="1"/>
          <p:nvPr/>
        </p:nvSpPr>
        <p:spPr>
          <a:xfrm>
            <a:off x="1104112" y="3845380"/>
            <a:ext cx="25054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0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常に最新の空室情報が確認できます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1D13CEA-C6C3-2015-3F9A-3616D2812A43}"/>
              </a:ext>
            </a:extLst>
          </p:cNvPr>
          <p:cNvSpPr txBox="1"/>
          <p:nvPr/>
        </p:nvSpPr>
        <p:spPr>
          <a:xfrm>
            <a:off x="1104111" y="3596456"/>
            <a:ext cx="28721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 b="1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リアルタイム連動</a:t>
            </a:r>
            <a:r>
              <a:rPr kumimoji="1" lang="ja-JP" altLang="en-US" sz="1200" b="1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で</a:t>
            </a:r>
            <a:r>
              <a:rPr kumimoji="1" lang="ja-JP" altLang="en-US" sz="1400" b="1">
                <a:solidFill>
                  <a:srgbClr val="2B73D9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いつでも最新情報</a:t>
            </a:r>
            <a:endParaRPr kumimoji="1" lang="ja-JP" altLang="en-US" sz="1400" b="1" dirty="0">
              <a:solidFill>
                <a:srgbClr val="2B73D9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04A80101-DC85-4C1F-80F9-F30476CDB65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73274" y="3660419"/>
            <a:ext cx="428055" cy="321041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F13DF44-6C19-ECCE-0B7D-CBF53907B141}"/>
              </a:ext>
            </a:extLst>
          </p:cNvPr>
          <p:cNvSpPr txBox="1"/>
          <p:nvPr/>
        </p:nvSpPr>
        <p:spPr>
          <a:xfrm>
            <a:off x="299482" y="2066010"/>
            <a:ext cx="3821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いい生活の賃貸業者間流通サイト「いい生活</a:t>
            </a:r>
            <a:r>
              <a:rPr kumimoji="1" lang="en" altLang="ja-JP" sz="1200" dirty="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Square</a:t>
            </a:r>
            <a:r>
              <a:rPr kumimoji="1" lang="ja-JP" altLang="en" sz="120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」</a:t>
            </a:r>
            <a:r>
              <a:rPr kumimoji="1" lang="ja-JP" altLang="en-US" sz="1200">
                <a:solidFill>
                  <a:srgbClr val="173368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から弊社が管理する空室物件を確認いただけます。</a:t>
            </a:r>
            <a:endParaRPr kumimoji="1" lang="en-US" altLang="ja-JP" sz="1200" dirty="0">
              <a:solidFill>
                <a:srgbClr val="173368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0748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Square_color_master">
      <a:dk1>
        <a:srgbClr val="113364"/>
      </a:dk1>
      <a:lt1>
        <a:srgbClr val="FFFFFF"/>
      </a:lt1>
      <a:dk2>
        <a:srgbClr val="44546A"/>
      </a:dk2>
      <a:lt2>
        <a:srgbClr val="E7E7E7"/>
      </a:lt2>
      <a:accent1>
        <a:srgbClr val="1F76DD"/>
      </a:accent1>
      <a:accent2>
        <a:srgbClr val="E7411E"/>
      </a:accent2>
      <a:accent3>
        <a:srgbClr val="CECECE"/>
      </a:accent3>
      <a:accent4>
        <a:srgbClr val="000000"/>
      </a:accent4>
      <a:accent5>
        <a:srgbClr val="000000"/>
      </a:accent5>
      <a:accent6>
        <a:srgbClr val="000000"/>
      </a:accent6>
      <a:hlink>
        <a:srgbClr val="035DAD"/>
      </a:hlink>
      <a:folHlink>
        <a:srgbClr val="035DAD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6587__x66f8__x8b58__x5225__x756a__x53f7_ xmlns="eed88781-4192-4200-95ee-beeefbe60375">取説-2215</_x6587__x66f8__x8b58__x5225__x756a__x53f7_>
    <_x6587__x66f8__x306e__x533a__x5225_ xmlns="eed88781-4192-4200-95ee-beeefbe60375">-</_x6587__x66f8__x306e__x533a__x5225_>
    <_x7248__x6570_ xmlns="eed88781-4192-4200-95ee-beeefbe60375">3</_x7248__x6570_>
    <_x0074_ag1 xmlns="eed88781-4192-4200-95ee-beeefbe60375">square</_x0074_ag1>
    <_x90e8__x7f72__x8b58__x5225__x8a18__x53f7_ xmlns="eed88781-4192-4200-95ee-beeefbe60375">取説</_x90e8__x7f72__x8b58__x5225__x8a18__x53f7_>
    <_x6587__x66f8__x66f4__x65b0__x8005_ xmlns="eed88781-4192-4200-95ee-beeefbe60375">
      <UserInfo>
        <DisplayName>中里 結花</DisplayName>
        <AccountId>158</AccountId>
        <AccountType/>
      </UserInfo>
    </_x6587__x66f8__x66f4__x65b0__x8005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54515687F494D46877AF16D13082BFF" ma:contentTypeVersion="12" ma:contentTypeDescription="新しいドキュメントを作成します。" ma:contentTypeScope="" ma:versionID="c852d32fe163232c9ab3ecb605f637d5">
  <xsd:schema xmlns:xsd="http://www.w3.org/2001/XMLSchema" xmlns:xs="http://www.w3.org/2001/XMLSchema" xmlns:p="http://schemas.microsoft.com/office/2006/metadata/properties" xmlns:ns2="eed88781-4192-4200-95ee-beeefbe60375" xmlns:ns3="8dde251b-2942-46dd-bf31-14048020681f" targetNamespace="http://schemas.microsoft.com/office/2006/metadata/properties" ma:root="true" ma:fieldsID="0c957cf7032a6f39c77697a79ca8d5e5" ns2:_="" ns3:_="">
    <xsd:import namespace="eed88781-4192-4200-95ee-beeefbe60375"/>
    <xsd:import namespace="8dde251b-2942-46dd-bf31-14048020681f"/>
    <xsd:element name="properties">
      <xsd:complexType>
        <xsd:sequence>
          <xsd:element name="documentManagement">
            <xsd:complexType>
              <xsd:all>
                <xsd:element ref="ns2:_x6587__x66f8__x66f4__x65b0__x8005_" minOccurs="0"/>
                <xsd:element ref="ns2:_x90e8__x7f72__x8b58__x5225__x8a18__x53f7_" minOccurs="0"/>
                <xsd:element ref="ns2:_x6587__x66f8__x306e__x533a__x5225_" minOccurs="0"/>
                <xsd:element ref="ns2:_x6587__x66f8__x8b58__x5225__x756a__x53f7_" minOccurs="0"/>
                <xsd:element ref="ns2:_x7248__x6570_" minOccurs="0"/>
                <xsd:element ref="ns3:SharedWithUsers" minOccurs="0"/>
                <xsd:element ref="ns3:SharedWithDetails" minOccurs="0"/>
                <xsd:element ref="ns2:MediaServiceMetadata" minOccurs="0"/>
                <xsd:element ref="ns2:MediaServiceFastMetadata" minOccurs="0"/>
                <xsd:element ref="ns2:_x0074_ag1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d88781-4192-4200-95ee-beeefbe60375" elementFormDefault="qualified">
    <xsd:import namespace="http://schemas.microsoft.com/office/2006/documentManagement/types"/>
    <xsd:import namespace="http://schemas.microsoft.com/office/infopath/2007/PartnerControls"/>
    <xsd:element name="_x6587__x66f8__x66f4__x65b0__x8005_" ma:index="8" nillable="true" ma:displayName="文書更新者" ma:format="Dropdown" ma:list="UserInfo" ma:SharePointGroup="0" ma:internalName="_x6587__x66f8__x66f4__x65b0__x8005_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x90e8__x7f72__x8b58__x5225__x8a18__x53f7_" ma:index="9" nillable="true" ma:displayName="部署識別記号" ma:format="Dropdown" ma:internalName="_x90e8__x7f72__x8b58__x5225__x8a18__x53f7_">
      <xsd:simpleType>
        <xsd:restriction base="dms:Choice">
          <xsd:enumeration value="業企"/>
          <xsd:enumeration value="開発"/>
          <xsd:enumeration value="SUP"/>
          <xsd:enumeration value="ISMS"/>
          <xsd:enumeration value="総務"/>
          <xsd:enumeration value="経理"/>
          <xsd:enumeration value="営推"/>
          <xsd:enumeration value="営業"/>
          <xsd:enumeration value="取説"/>
          <xsd:enumeration value="esf"/>
          <xsd:enumeration value="RTC"/>
          <xsd:enumeration value="RTI"/>
          <xsd:enumeration value="INFO"/>
          <xsd:enumeration value="契管"/>
          <xsd:enumeration value="基盤"/>
          <xsd:enumeration value="品質"/>
          <xsd:enumeration value="財務"/>
          <xsd:enumeration value="内統"/>
          <xsd:enumeration value="法務"/>
          <xsd:enumeration value="人事"/>
          <xsd:enumeration value="ITSM"/>
          <xsd:enumeration value="内監"/>
        </xsd:restriction>
      </xsd:simpleType>
    </xsd:element>
    <xsd:element name="_x6587__x66f8__x306e__x533a__x5225_" ma:index="10" nillable="true" ma:displayName="文書の区別" ma:format="Dropdown" ma:internalName="_x6587__x66f8__x306e__x533a__x5225_">
      <xsd:simpleType>
        <xsd:restriction base="dms:Choice">
          <xsd:enumeration value="-"/>
          <xsd:enumeration value="F"/>
          <xsd:enumeration value="W"/>
          <xsd:enumeration value="X"/>
          <xsd:enumeration value="XF"/>
          <xsd:enumeration value="EUC"/>
        </xsd:restriction>
      </xsd:simpleType>
    </xsd:element>
    <xsd:element name="_x6587__x66f8__x8b58__x5225__x756a__x53f7_" ma:index="11" nillable="true" ma:displayName="文書識別番号" ma:format="Dropdown" ma:internalName="_x6587__x66f8__x8b58__x5225__x756a__x53f7_">
      <xsd:simpleType>
        <xsd:restriction base="dms:Text">
          <xsd:maxLength value="255"/>
        </xsd:restriction>
      </xsd:simpleType>
    </xsd:element>
    <xsd:element name="_x7248__x6570_" ma:index="12" nillable="true" ma:displayName="版数" ma:decimals="0" ma:format="Dropdown" ma:internalName="_x7248__x6570_" ma:percentage="FALSE">
      <xsd:simpleType>
        <xsd:restriction base="dms:Number"/>
      </xsd:simpleType>
    </xsd:element>
    <xsd:element name="MediaServiceMetadata" ma:index="15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6" nillable="true" ma:displayName="MediaServiceFastMetadata" ma:hidden="true" ma:internalName="MediaServiceFastMetadata" ma:readOnly="true">
      <xsd:simpleType>
        <xsd:restriction base="dms:Note"/>
      </xsd:simpleType>
    </xsd:element>
    <xsd:element name="_x0074_ag1" ma:index="17" nillable="true" ma:displayName="tag1" ma:format="Dropdown" ma:internalName="_x0074_ag1">
      <xsd:simpleType>
        <xsd:union memberTypes="dms:Text">
          <xsd:simpleType>
            <xsd:restriction base="dms:Choice">
              <xsd:enumeration value="BCP(事業継続計画)対応文書"/>
              <xsd:enumeration value="ISMS最新マニュアル類"/>
              <xsd:enumeration value="ITサービスマネジメント"/>
              <xsd:enumeration value="社内規程"/>
              <xsd:enumeration value="One共通"/>
              <xsd:enumeration value="One管理"/>
              <xsd:enumeration value="One賃貸"/>
              <xsd:enumeration value="One売買"/>
              <xsd:enumeration value="ウェブサイト"/>
              <xsd:enumeration value="コンバート"/>
              <xsd:enumeration value="B2B"/>
              <xsd:enumeration value="MeetingPlaza"/>
              <xsd:enumeration value="pocketpost"/>
              <xsd:enumeration value="Bizサポ"/>
              <xsd:enumeration value="初期取込"/>
              <xsd:enumeration value="取込ツール"/>
              <xsd:enumeration value="セミナー資料"/>
              <xsd:enumeration value="その他"/>
            </xsd:restriction>
          </xsd:simpleType>
        </xsd:union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de251b-2942-46dd-bf31-14048020681f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9C8072-EC5A-4636-B449-D2A5B93442D5}">
  <ds:schemaRefs>
    <ds:schemaRef ds:uri="http://schemas.microsoft.com/office/2006/metadata/properties"/>
    <ds:schemaRef ds:uri="http://schemas.microsoft.com/office/infopath/2007/PartnerControls"/>
    <ds:schemaRef ds:uri="eed88781-4192-4200-95ee-beeefbe60375"/>
  </ds:schemaRefs>
</ds:datastoreItem>
</file>

<file path=customXml/itemProps2.xml><?xml version="1.0" encoding="utf-8"?>
<ds:datastoreItem xmlns:ds="http://schemas.openxmlformats.org/officeDocument/2006/customXml" ds:itemID="{89679522-8B48-42CC-A58F-445EC4DA09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B384E8-3DC2-4EEA-B7AD-70F0E5A671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d88781-4192-4200-95ee-beeefbe60375"/>
    <ds:schemaRef ds:uri="8dde251b-2942-46dd-bf31-14048020681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406</Words>
  <Application>Microsoft Office PowerPoint</Application>
  <PresentationFormat>ユーザー設定</PresentationFormat>
  <Paragraphs>41</Paragraphs>
  <Slides>2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Meiryo UI</vt:lpstr>
      <vt:lpstr>Meiryo</vt:lpstr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cp:lastPrinted>2022-11-07T09:06:00Z</cp:lastPrinted>
  <dcterms:created xsi:type="dcterms:W3CDTF">2021-04-30T08:06:26Z</dcterms:created>
  <dcterms:modified xsi:type="dcterms:W3CDTF">2024-03-21T10:02:51Z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0x010100054515687F494D46877AF16D13082BFF</vt:lpwstr>
  </property>
</Properties>
</file>